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sldIdLst>
    <p:sldId id="256" r:id="rId2"/>
    <p:sldId id="264" r:id="rId3"/>
    <p:sldId id="257" r:id="rId4"/>
    <p:sldId id="260" r:id="rId5"/>
    <p:sldId id="258" r:id="rId6"/>
    <p:sldId id="263" r:id="rId7"/>
    <p:sldId id="266" r:id="rId8"/>
    <p:sldId id="265" r:id="rId9"/>
    <p:sldId id="262" r:id="rId10"/>
    <p:sldId id="259" r:id="rId11"/>
    <p:sldId id="26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dsanee" initials="T" lastIdx="1" clrIdx="0">
    <p:extLst>
      <p:ext uri="{19B8F6BF-5375-455C-9EA6-DF929625EA0E}">
        <p15:presenceInfo xmlns:p15="http://schemas.microsoft.com/office/powerpoint/2012/main" userId="Tadsane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71" autoAdjust="0"/>
    <p:restoredTop sz="94660"/>
  </p:normalViewPr>
  <p:slideViewPr>
    <p:cSldViewPr snapToGrid="0">
      <p:cViewPr varScale="1">
        <p:scale>
          <a:sx n="83" d="100"/>
          <a:sy n="83" d="100"/>
        </p:scale>
        <p:origin x="86" y="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73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173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3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43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982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46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4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089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853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4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8AF4522-B639-4E3C-A308-7A0B528A6B53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7FB93EC-97C3-468B-BADA-A547733BC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1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E36FB-7AD8-44A1-8DE8-270621B44D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35062"/>
          </a:xfrm>
        </p:spPr>
        <p:txBody>
          <a:bodyPr>
            <a:noAutofit/>
          </a:bodyPr>
          <a:lstStyle/>
          <a:p>
            <a:pPr algn="ctr"/>
            <a:r>
              <a:rPr lang="th-TH" sz="12000" b="1" dirty="0">
                <a:solidFill>
                  <a:schemeClr val="bg1"/>
                </a:solidFill>
              </a:rPr>
              <a:t>คำถามชุดที่ 3 </a:t>
            </a:r>
            <a:endParaRPr lang="en-US" sz="120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4C498C-1F6B-4DE9-9F17-81055DF049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38131"/>
            <a:ext cx="9144000" cy="264795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th-TH" sz="10400" b="1" dirty="0">
                <a:solidFill>
                  <a:srgbClr val="0070C0"/>
                </a:solidFill>
              </a:rPr>
              <a:t> </a:t>
            </a:r>
            <a:r>
              <a:rPr lang="th-TH" sz="10400" b="1" dirty="0">
                <a:solidFill>
                  <a:schemeClr val="bg1"/>
                </a:solidFill>
              </a:rPr>
              <a:t>เหตุการณ์ใด</a:t>
            </a:r>
          </a:p>
          <a:p>
            <a:pPr algn="ctr"/>
            <a:r>
              <a:rPr lang="th-TH" sz="10800" b="1" dirty="0">
                <a:solidFill>
                  <a:schemeClr val="bg1"/>
                </a:solidFill>
              </a:rPr>
              <a:t>ในหนังสือกิจการอัครสาวก </a:t>
            </a:r>
            <a:r>
              <a:rPr lang="th-TH" sz="10800" b="1" dirty="0">
                <a:solidFill>
                  <a:srgbClr val="0070C0"/>
                </a:solidFill>
              </a:rPr>
              <a:t> </a:t>
            </a:r>
            <a:endParaRPr lang="en-US" sz="10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782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761C0F5-3AB9-44AA-AD79-384A148F16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239" y="293535"/>
            <a:ext cx="5015075" cy="6270929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3C2482-0C25-4913-9078-0B52188B685A}"/>
              </a:ext>
            </a:extLst>
          </p:cNvPr>
          <p:cNvSpPr txBox="1"/>
          <p:nvPr/>
        </p:nvSpPr>
        <p:spPr>
          <a:xfrm>
            <a:off x="238125" y="186432"/>
            <a:ext cx="5698169" cy="6340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9</a:t>
            </a:r>
          </a:p>
          <a:p>
            <a:pPr algn="ctr"/>
            <a:r>
              <a:rPr lang="th-TH" sz="4000" b="1" dirty="0">
                <a:solidFill>
                  <a:srgbClr val="FF0000"/>
                </a:solidFill>
              </a:rPr>
              <a:t>กจ 24</a:t>
            </a:r>
            <a:r>
              <a:rPr lang="en-US" sz="4000" b="1" dirty="0">
                <a:solidFill>
                  <a:srgbClr val="FF0000"/>
                </a:solidFill>
              </a:rPr>
              <a:t>: </a:t>
            </a:r>
            <a:r>
              <a:rPr lang="th-TH" sz="4000" b="1" dirty="0">
                <a:solidFill>
                  <a:srgbClr val="FF0000"/>
                </a:solidFill>
              </a:rPr>
              <a:t>1-9</a:t>
            </a:r>
          </a:p>
          <a:p>
            <a:pPr algn="ctr"/>
            <a:r>
              <a:rPr lang="th-TH" sz="4000" b="1" i="0" u="none" strike="noStrike" cap="small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การพิจารณาคดีของเปา</a:t>
            </a:r>
            <a:r>
              <a:rPr lang="th-TH" sz="4000" b="1" i="0" u="none" strike="noStrike" cap="small" dirty="0" err="1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4000" b="1" i="0" u="none" strike="noStrike" cap="small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ต่อหน้าผู้ว่าราชการเฟลิกซ์</a:t>
            </a:r>
          </a:p>
          <a:p>
            <a:pPr algn="just"/>
            <a:r>
              <a:rPr lang="th-TH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หลังจากนั้นห้าวัน มหาสมณะอานา</a:t>
            </a:r>
            <a:r>
              <a:rPr lang="th-TH" sz="18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เนีย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 ลงไปยังเมืองซีซารียาพร้อมกับผู้อาวุโสบางคนและทนายความชื่อเทอร์ทูล</a:t>
            </a:r>
            <a:r>
              <a:rPr lang="th-TH" sz="18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ลัส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 คนเหล่านี้ตั้งข้อกล่าวหาเปา</a:t>
            </a:r>
            <a:r>
              <a:rPr lang="th-TH" sz="18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ต่อผู้ว่าราชการ  </a:t>
            </a:r>
            <a:r>
              <a:rPr lang="th-TH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2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เมื่อ  เปา</a:t>
            </a:r>
            <a:r>
              <a:rPr lang="th-TH" sz="18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ถูกเรียกตัวเข้ามา </a:t>
            </a:r>
            <a:r>
              <a:rPr lang="th-TH" sz="18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เทอร์ทูล</a:t>
            </a:r>
            <a:r>
              <a:rPr lang="th-TH" sz="1800" b="0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ลัส</a:t>
            </a:r>
            <a:r>
              <a:rPr lang="th-TH" sz="18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เริ่มพูดกล่าวหาว่า “ข้าแต่ท่านเฟลิกซ์ผู้สูงศักดิ์ 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ท่านทำให้เราทั้งหลายได้รับสันติภาพเป็นเวลานาน ชนชาตินี้ได้รับการพัฒนาอย่างมากด้วยสายตาอันยาวไกลของท่าน  </a:t>
            </a:r>
            <a:r>
              <a:rPr lang="th-TH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3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เรารับความดีเหล่านี้ด้วยความขอบคุณอย่างลึกซึ้งทุกเวลาและทุกสถานที่   </a:t>
            </a:r>
            <a:r>
              <a:rPr lang="th-TH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4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แต่เพื่อไม่ให้เป็นการรบกวนท่านมากเกินไป ข้าพเจ้าขอร้องท่านขอได้โปรดฟังข้อกล่าวหาสั้น ๆ ของเรา</a:t>
            </a:r>
            <a:endParaRPr lang="th-TH" sz="4000" b="0" i="0" dirty="0">
              <a:solidFill>
                <a:srgbClr val="282D1F"/>
              </a:solidFill>
              <a:effectLst/>
              <a:latin typeface="Tahoma" panose="020B0604030504040204" pitchFamily="34" charset="0"/>
            </a:endParaRPr>
          </a:p>
          <a:p>
            <a:pPr algn="just"/>
            <a:r>
              <a:rPr lang="th-TH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        5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พวกเราพบชายผู้นี้เป็นคนอันตรายซึ่งก่อการจลาจลในกลุ่มชาวยิวทั่วโลก เขาเป็นหัวหน้าคนหนึ่งของลัทธินาซารีน</a:t>
            </a:r>
            <a:r>
              <a:rPr lang="en-US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</a:t>
            </a:r>
            <a:r>
              <a:rPr lang="en-US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6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พยายามทำให้พระวิหารเป็นมลทิน แต่เราจับกุมเขา</a:t>
            </a:r>
            <a:r>
              <a:rPr lang="en-US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</a:t>
            </a:r>
            <a:r>
              <a:rPr lang="en-US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8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ถ้าท่านสอบสวนเขาด้วยตนเอง ท่านก็จะรู้ความจริงเกี่ยวกับเรื่องที่เรากำลังกล่าวหาเขาอยู่”</a:t>
            </a:r>
            <a:endParaRPr lang="th-TH" sz="4000" b="0" i="0" dirty="0">
              <a:solidFill>
                <a:srgbClr val="282D1F"/>
              </a:solidFill>
              <a:effectLst/>
              <a:latin typeface="Tahoma" panose="020B0604030504040204" pitchFamily="34" charset="0"/>
            </a:endParaRPr>
          </a:p>
          <a:p>
            <a:pPr algn="just"/>
            <a:r>
              <a:rPr lang="th-TH" sz="1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         9</a:t>
            </a:r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บรรดาชาวยิวต่างสนับสนุน กล่าวว่าข้อกล่าวหาเหล่านั้นเป็นความจริง</a:t>
            </a:r>
            <a:endParaRPr lang="th-TH" sz="4000" b="0" i="0" dirty="0">
              <a:solidFill>
                <a:srgbClr val="282D1F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05735E7A-7806-4048-8496-54F1F0943EF5}"/>
              </a:ext>
            </a:extLst>
          </p:cNvPr>
          <p:cNvSpPr/>
          <p:nvPr/>
        </p:nvSpPr>
        <p:spPr>
          <a:xfrm>
            <a:off x="238125" y="2111603"/>
            <a:ext cx="5783895" cy="44150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551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994ACF-06BE-4BDF-8509-BB365236C1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9"/>
          <a:stretch/>
        </p:blipFill>
        <p:spPr>
          <a:xfrm>
            <a:off x="6577359" y="304061"/>
            <a:ext cx="4892589" cy="602571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5E717C-A2B3-490E-8F82-70DA36C6E745}"/>
              </a:ext>
            </a:extLst>
          </p:cNvPr>
          <p:cNvSpPr txBox="1"/>
          <p:nvPr/>
        </p:nvSpPr>
        <p:spPr>
          <a:xfrm>
            <a:off x="399495" y="428178"/>
            <a:ext cx="5820329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solidFill>
                  <a:srgbClr val="FF0000"/>
                </a:solidFill>
              </a:rPr>
              <a:t>ข้อที่ 10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กจ 25</a:t>
            </a:r>
            <a:r>
              <a:rPr lang="en-US" sz="4000" b="1" dirty="0">
                <a:solidFill>
                  <a:srgbClr val="0070C0"/>
                </a:solidFill>
              </a:rPr>
              <a:t>:</a:t>
            </a:r>
            <a:r>
              <a:rPr lang="th-TH" sz="4000" b="1" dirty="0">
                <a:solidFill>
                  <a:srgbClr val="0070C0"/>
                </a:solidFill>
              </a:rPr>
              <a:t> 1-12</a:t>
            </a:r>
          </a:p>
          <a:p>
            <a:pPr algn="ctr"/>
            <a:r>
              <a:rPr lang="th-TH" sz="4000" b="1" i="0" u="none" strike="noStrike" cap="small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เปา</a:t>
            </a:r>
            <a:r>
              <a:rPr lang="th-TH" sz="4000" b="1" i="0" u="none" strike="noStrike" cap="small" dirty="0" err="1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4000" b="1" i="0" u="none" strike="noStrike" cap="small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อุทธรณ์ต่อพระจักรพรรดิ</a:t>
            </a:r>
          </a:p>
          <a:p>
            <a:pPr algn="just"/>
            <a:r>
              <a:rPr lang="th-TH" sz="4000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...</a:t>
            </a:r>
            <a:r>
              <a:rPr lang="th-TH" sz="20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   10</a:t>
            </a:r>
            <a:r>
              <a:rPr lang="th-TH" sz="20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เปา</a:t>
            </a:r>
            <a:r>
              <a:rPr lang="th-TH" sz="20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โลต</a:t>
            </a:r>
            <a:r>
              <a:rPr lang="th-TH" sz="20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อบว่า “ข้าพเจ้ากำลังยืนอยู่ต่อหน้าศาลของพระจักรพรรดิ และต้องถูกพิจารณาคดีที่นี่ ข้าพเจ้าไม่ได้ทำอะไรผิดต่อชาวยิว ดังที่ท่านเองก็รู้อยู่แก่ใจ  </a:t>
            </a:r>
            <a:r>
              <a:rPr lang="th-TH" sz="20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11</a:t>
            </a:r>
            <a:r>
              <a:rPr lang="th-TH" sz="20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ถ้าข้าพเจ้ามีความผิดหรือทำการใดที่สมควรจะต้องตาย ข้าพเจ้าก็ยอมตาย แต่ถ้าคำกล่าวหาของพวกนี้ไม่เป็นความจริง ก็ไม่มีผู้ใดมีสิทธิจะมอบข้าพเจ้าให้เขา </a:t>
            </a:r>
            <a:r>
              <a:rPr lang="th-TH" sz="20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ข้าพเจ้าขออุทธรณ์ต่อพระจักรพรรดิ”</a:t>
            </a:r>
            <a:r>
              <a:rPr lang="th-TH" sz="2000" b="1" i="0" baseline="3000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 10</a:t>
            </a:r>
            <a:r>
              <a:rPr lang="th-TH" sz="20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เปา</a:t>
            </a:r>
            <a:r>
              <a:rPr lang="th-TH" sz="20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โลต</a:t>
            </a:r>
            <a:r>
              <a:rPr lang="th-TH" sz="20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อบว่า “ข้าพเจ้ากำลังยืนอยู่ต่อหน้าศาลของพระจักรพรรดิ และต้องถูกพิจารณาคดีที่นี่ ข้าพเจ้าไม่ได้ทำอะไรผิดต่อชาวยิว ดังที่ท่านเองก็รู้อยู่แก่ใจ  </a:t>
            </a:r>
            <a:r>
              <a:rPr lang="th-TH" sz="2000" b="1" i="0" baseline="3000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11</a:t>
            </a:r>
            <a:r>
              <a:rPr lang="th-TH" sz="20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ถ้าข้าพเจ้ามีความผิดหรือทำการใดที่สมควรจะต้องตาย ข้าพเจ้าก็ยอมตาย แต่ถ้าคำกล่าวหาของพวกนี้ไม่เป็นความจริงก็ไม่มีผู้ใดมีสิทธิจะมอบข้าพเจ้าให้เขา  ข้าพเจ้าขออุทธรณ์ต่อ พระจักรพรรดิ”...</a:t>
            </a:r>
            <a:r>
              <a:rPr lang="th-TH" sz="4000" b="1" dirty="0">
                <a:solidFill>
                  <a:srgbClr val="FF0000"/>
                </a:solidFill>
              </a:rPr>
              <a:t> 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2ABE5F14-2417-4088-B91F-19D69BBC726D}"/>
              </a:ext>
            </a:extLst>
          </p:cNvPr>
          <p:cNvSpPr/>
          <p:nvPr/>
        </p:nvSpPr>
        <p:spPr>
          <a:xfrm>
            <a:off x="399495" y="1998483"/>
            <a:ext cx="5820329" cy="476416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2415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A9634CF-7E06-47A1-BDD8-ACAFE0E74E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354" y="328055"/>
            <a:ext cx="5015883" cy="609008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721E96-2869-43CD-95DF-E1EE3CE7E646}"/>
              </a:ext>
            </a:extLst>
          </p:cNvPr>
          <p:cNvSpPr txBox="1"/>
          <p:nvPr/>
        </p:nvSpPr>
        <p:spPr>
          <a:xfrm>
            <a:off x="483698" y="366623"/>
            <a:ext cx="5015883" cy="61247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1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กจ 2</a:t>
            </a:r>
            <a:r>
              <a:rPr lang="en-US" sz="4000" b="1" dirty="0">
                <a:solidFill>
                  <a:srgbClr val="0070C0"/>
                </a:solidFill>
              </a:rPr>
              <a:t>:</a:t>
            </a:r>
            <a:r>
              <a:rPr lang="th-TH" sz="4000" b="1" dirty="0">
                <a:solidFill>
                  <a:srgbClr val="0070C0"/>
                </a:solidFill>
              </a:rPr>
              <a:t>1-13</a:t>
            </a:r>
          </a:p>
          <a:p>
            <a:pPr algn="ctr"/>
            <a:r>
              <a:rPr lang="th-TH" sz="4000" b="1" i="0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วันเปน</a:t>
            </a:r>
            <a:r>
              <a:rPr lang="th-TH" sz="4000" b="1" i="0" dirty="0" err="1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เต</a:t>
            </a:r>
            <a:r>
              <a:rPr lang="th-TH" sz="4000" b="1" i="0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กอส</a:t>
            </a:r>
            <a:r>
              <a:rPr lang="th-TH" sz="4000" b="1" i="0" dirty="0" err="1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เต</a:t>
            </a:r>
            <a:endParaRPr lang="th-TH" sz="4000" b="1" i="0" dirty="0">
              <a:solidFill>
                <a:srgbClr val="0070C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th-TH" sz="2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เมื่อ</a:t>
            </a:r>
            <a:r>
              <a:rPr lang="th-TH" sz="28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วันเปน</a:t>
            </a:r>
            <a:r>
              <a:rPr lang="th-TH" sz="2800" b="0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เต</a:t>
            </a:r>
            <a:r>
              <a:rPr lang="th-TH" sz="28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กอส</a:t>
            </a:r>
            <a:r>
              <a:rPr lang="th-TH" sz="2800" b="0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เต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มาถึง บรรดาศิษย์ทุกคน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 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มาชุมนุมในสถานที่เดียวกัน </a:t>
            </a:r>
            <a:r>
              <a:rPr lang="th-TH" sz="2800" b="0" i="0" baseline="30000" dirty="0">
                <a:effectLst/>
                <a:latin typeface="tahoma" panose="020B0604030504040204" pitchFamily="34" charset="0"/>
              </a:rPr>
              <a:t>2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ทันใดนั้นมีเสียงจากฟ้าเหมือนเสียงลมพัดแรงกล้าทุกคนที่อยู่ในบ้านได้ยิน  </a:t>
            </a:r>
            <a:r>
              <a:rPr lang="th-TH" sz="2800" b="0" i="0" baseline="30000" dirty="0">
                <a:effectLst/>
                <a:latin typeface="tahoma" panose="020B0604030504040204" pitchFamily="34" charset="0"/>
              </a:rPr>
              <a:t>3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เขาเห็นเปลวไฟลักษณะเหมือนลิ้นแยกไปอยู่เหนือศีรษะของเขาแต่ละคน  </a:t>
            </a:r>
            <a:r>
              <a:rPr lang="th-TH" sz="2800" b="0" i="0" baseline="30000" dirty="0">
                <a:effectLst/>
                <a:latin typeface="tahoma" panose="020B0604030504040204" pitchFamily="34" charset="0"/>
              </a:rPr>
              <a:t>4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ทุกคนได้รับพระจิตเจ้าเต็มเปี่ยมและเริ่มพูดภาษา</a:t>
            </a:r>
            <a:r>
              <a:rPr lang="th-TH" sz="2800" b="0" i="0" dirty="0" err="1">
                <a:effectLst/>
                <a:latin typeface="tahoma" panose="020B0604030504040204" pitchFamily="34" charset="0"/>
              </a:rPr>
              <a:t>อื่นๆ</a:t>
            </a:r>
            <a:r>
              <a:rPr lang="th-TH" sz="2800" b="0" i="0" dirty="0">
                <a:effectLst/>
                <a:latin typeface="tahoma" panose="020B0604030504040204" pitchFamily="34" charset="0"/>
              </a:rPr>
              <a:t>                    ตามที่พระจิตเจ้าประทานให้พูด.....</a:t>
            </a:r>
            <a:r>
              <a:rPr lang="th-TH" sz="2800" b="1" dirty="0"/>
              <a:t> </a:t>
            </a:r>
          </a:p>
          <a:p>
            <a:pPr algn="ctr"/>
            <a:r>
              <a:rPr lang="th-TH" sz="2800" b="1" dirty="0"/>
              <a:t> </a:t>
            </a:r>
            <a:endParaRPr lang="en-US" sz="2800" b="1" dirty="0"/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EE241491-D6E3-4EE9-9996-C23999198812}"/>
              </a:ext>
            </a:extLst>
          </p:cNvPr>
          <p:cNvSpPr/>
          <p:nvPr/>
        </p:nvSpPr>
        <p:spPr>
          <a:xfrm>
            <a:off x="483697" y="2318993"/>
            <a:ext cx="5015883" cy="414199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1691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43F5B6-5A9E-438C-9A19-E7E7580A4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7150"/>
            <a:ext cx="10515600" cy="5679813"/>
          </a:xfrm>
        </p:spPr>
        <p:txBody>
          <a:bodyPr/>
          <a:lstStyle/>
          <a:p>
            <a:pPr marL="0" indent="0">
              <a:buNone/>
            </a:pPr>
            <a:r>
              <a:rPr lang="th-TH" dirty="0"/>
              <a:t> 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8DEFFE-D311-466D-9DF3-4323EEBA8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144" y="138875"/>
            <a:ext cx="5963373" cy="639636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9235EB7-D6F2-4BCA-B569-394B49705D20}"/>
              </a:ext>
            </a:extLst>
          </p:cNvPr>
          <p:cNvSpPr txBox="1"/>
          <p:nvPr/>
        </p:nvSpPr>
        <p:spPr>
          <a:xfrm>
            <a:off x="292963" y="213123"/>
            <a:ext cx="4676201" cy="62478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2</a:t>
            </a:r>
          </a:p>
          <a:p>
            <a:pPr algn="ctr"/>
            <a:r>
              <a:rPr lang="th-TH" sz="4000" b="1" i="0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กจ 2</a:t>
            </a:r>
            <a:r>
              <a:rPr lang="en-US" sz="4000" b="1" i="0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:</a:t>
            </a:r>
            <a:r>
              <a:rPr lang="th-TH" sz="4000" b="1" i="0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14-36</a:t>
            </a:r>
          </a:p>
          <a:p>
            <a:pPr algn="ctr"/>
            <a:r>
              <a:rPr lang="th-TH" sz="4000" b="1" i="0" dirty="0" err="1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sz="4000" b="1" i="0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โตรปราศรัย</a:t>
            </a:r>
          </a:p>
          <a:p>
            <a:pPr algn="ctr"/>
            <a:r>
              <a:rPr lang="th-TH" sz="4000" b="1" i="0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ต่อหน้าประชาชน</a:t>
            </a:r>
          </a:p>
          <a:p>
            <a:pPr algn="ctr"/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14 </a:t>
            </a:r>
            <a:r>
              <a:rPr lang="th-TH" sz="24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sz="24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โตรยืนขึ้นพร้อมกับบรรดาอัครสาวกสิบเอ็ดคนและพูดกับประชาชนด้วยเสียงดังว่า                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“ท่านทั้งหลาย ชาว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ยูเ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ดีย และท่านที่อาศัยอยู่ในกรุงเยรูซาเล็ม จงตั้งใจฟังวาจาของข้าพเจ้าเถิด แล้วท่านจะรู้ว่าเกิดอะไรขึ้น  </a:t>
            </a:r>
            <a:r>
              <a:rPr lang="th-TH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15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คนเหล่านี้ไม่เมาหล้าดังที่ท่านคิด เพราะเพิ่งสามโมงเช้าเท่านั้น  </a:t>
            </a:r>
            <a:r>
              <a:rPr lang="th-TH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16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แต่เหตุการณ์ที่เกิดขึ้นเป็นไปตามพระดำรัสของพระเจ้าที่ตรัสโดยทางประกาศกโยเอลว่า...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FE4BF0CA-4681-46E5-8E09-C9FB11370D0D}"/>
              </a:ext>
            </a:extLst>
          </p:cNvPr>
          <p:cNvSpPr/>
          <p:nvPr/>
        </p:nvSpPr>
        <p:spPr>
          <a:xfrm>
            <a:off x="292963" y="2102177"/>
            <a:ext cx="4676201" cy="435881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0861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BC1FF88E-C8C5-46B9-94B3-2B33B4A167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015" y="342210"/>
            <a:ext cx="5956917" cy="6152224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586C29-7912-45E8-8D18-310893C9E9D2}"/>
              </a:ext>
            </a:extLst>
          </p:cNvPr>
          <p:cNvSpPr txBox="1"/>
          <p:nvPr/>
        </p:nvSpPr>
        <p:spPr>
          <a:xfrm>
            <a:off x="514904" y="342210"/>
            <a:ext cx="4463496" cy="61247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3</a:t>
            </a:r>
          </a:p>
          <a:p>
            <a:pPr algn="ctr"/>
            <a:r>
              <a:rPr lang="th-TH" sz="4000" b="1" dirty="0">
                <a:solidFill>
                  <a:srgbClr val="FF0000"/>
                </a:solidFill>
              </a:rPr>
              <a:t>กจ 7</a:t>
            </a:r>
            <a:r>
              <a:rPr lang="en-US" sz="4000" b="1" dirty="0">
                <a:solidFill>
                  <a:srgbClr val="FF0000"/>
                </a:solidFill>
              </a:rPr>
              <a:t>:</a:t>
            </a:r>
            <a:r>
              <a:rPr lang="th-TH" sz="4000" b="1" dirty="0">
                <a:solidFill>
                  <a:srgbClr val="FF0000"/>
                </a:solidFill>
              </a:rPr>
              <a:t> 55-60 </a:t>
            </a:r>
          </a:p>
          <a:p>
            <a:pPr algn="ctr"/>
            <a:r>
              <a:rPr lang="th-TH" sz="4000" b="1" i="0" u="none" strike="noStrike" cap="small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สเท</a:t>
            </a:r>
            <a:r>
              <a:rPr lang="th-TH" sz="4000" b="1" i="0" u="none" strike="noStrike" cap="small" dirty="0" err="1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เฟน</a:t>
            </a:r>
            <a:r>
              <a:rPr lang="th-TH" sz="4000" b="1" i="0" u="none" strike="noStrike" cap="small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ถูกหินขว้าง </a:t>
            </a:r>
            <a:r>
              <a:rPr lang="th-TH" sz="4000" b="1" cap="small" dirty="0">
                <a:solidFill>
                  <a:srgbClr val="0070C0"/>
                </a:solidFill>
                <a:latin typeface="tahoma" panose="020B0604030504040204" pitchFamily="34" charset="0"/>
              </a:rPr>
              <a:t>...</a:t>
            </a:r>
            <a:endParaRPr lang="th-TH" sz="4000" b="1" i="0" u="none" strike="noStrike" cap="small" dirty="0">
              <a:solidFill>
                <a:srgbClr val="0070C0"/>
              </a:solidFill>
              <a:effectLst/>
              <a:latin typeface="tahoma" panose="020B0604030504040204" pitchFamily="34" charset="0"/>
            </a:endParaRPr>
          </a:p>
          <a:p>
            <a:pPr algn="ctr"/>
            <a:endParaRPr lang="th-TH" sz="2800" b="1" dirty="0">
              <a:solidFill>
                <a:srgbClr val="FF0000"/>
              </a:solidFill>
            </a:endParaRPr>
          </a:p>
          <a:p>
            <a:pPr algn="ctr"/>
            <a:r>
              <a:rPr lang="th-TH" sz="2800" b="1" dirty="0">
                <a:solidFill>
                  <a:srgbClr val="FF0000"/>
                </a:solidFill>
              </a:rPr>
              <a:t>...</a:t>
            </a:r>
            <a:r>
              <a:rPr lang="th-TH" sz="2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57</a:t>
            </a:r>
            <a:r>
              <a:rPr lang="th-TH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ทุกคนจึงร้องเสียงดัง เอามืออุดหู </a:t>
            </a:r>
          </a:p>
          <a:p>
            <a:pPr algn="ctr"/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วิ่งกรูกันเข้าใส่สเท</a:t>
            </a:r>
            <a:r>
              <a:rPr lang="th-TH" sz="28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เฟน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  </a:t>
            </a:r>
          </a:p>
          <a:p>
            <a:pPr algn="ctr"/>
            <a:r>
              <a:rPr lang="th-TH" sz="2800" b="1" i="0" baseline="3000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58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ฉุดลากเขาออกไปนอกเมือง</a:t>
            </a:r>
          </a:p>
          <a:p>
            <a:pPr algn="ctr"/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แล้วเริ่มเอาหินขว้างเขา...</a:t>
            </a:r>
            <a:r>
              <a:rPr lang="th-TH" sz="2800" b="1" dirty="0">
                <a:solidFill>
                  <a:srgbClr val="FF0000"/>
                </a:solidFill>
              </a:rPr>
              <a:t> </a:t>
            </a:r>
          </a:p>
          <a:p>
            <a:pPr algn="ctr"/>
            <a:endParaRPr lang="th-TH" sz="2800" b="1" dirty="0">
              <a:solidFill>
                <a:srgbClr val="FF0000"/>
              </a:solidFill>
            </a:endParaRPr>
          </a:p>
          <a:p>
            <a:pPr algn="ctr"/>
            <a:endParaRPr lang="th-TH" sz="2800" b="1" dirty="0">
              <a:solidFill>
                <a:srgbClr val="FF0000"/>
              </a:solidFill>
            </a:endParaRPr>
          </a:p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3404C9C6-53D4-4649-B680-5EBAA74D7E44}"/>
              </a:ext>
            </a:extLst>
          </p:cNvPr>
          <p:cNvSpPr/>
          <p:nvPr/>
        </p:nvSpPr>
        <p:spPr>
          <a:xfrm>
            <a:off x="483697" y="2281287"/>
            <a:ext cx="4494703" cy="41797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988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99970F5-3080-4FC0-A1C4-E9C78E3EE2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575" y="411200"/>
            <a:ext cx="5404028" cy="617603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163D4C-9227-4C57-85C7-4AA93EC876E9}"/>
              </a:ext>
            </a:extLst>
          </p:cNvPr>
          <p:cNvSpPr txBox="1"/>
          <p:nvPr/>
        </p:nvSpPr>
        <p:spPr>
          <a:xfrm>
            <a:off x="417249" y="411200"/>
            <a:ext cx="4755115" cy="58785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4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กจ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th-TH" sz="4000" b="1" dirty="0">
                <a:solidFill>
                  <a:srgbClr val="0070C0"/>
                </a:solidFill>
              </a:rPr>
              <a:t>3</a:t>
            </a:r>
            <a:r>
              <a:rPr lang="en-US" sz="4000" b="1" dirty="0">
                <a:solidFill>
                  <a:srgbClr val="0070C0"/>
                </a:solidFill>
              </a:rPr>
              <a:t>:</a:t>
            </a:r>
            <a:r>
              <a:rPr lang="th-TH" sz="4000" b="1" dirty="0">
                <a:solidFill>
                  <a:srgbClr val="0070C0"/>
                </a:solidFill>
              </a:rPr>
              <a:t>1-10 </a:t>
            </a:r>
          </a:p>
          <a:p>
            <a:pPr algn="ctr"/>
            <a:r>
              <a:rPr lang="th-TH" sz="4000" b="1" dirty="0" err="1">
                <a:solidFill>
                  <a:srgbClr val="0070C0"/>
                </a:solidFill>
              </a:rPr>
              <a:t>เป</a:t>
            </a:r>
            <a:r>
              <a:rPr lang="th-TH" sz="4000" b="1" dirty="0">
                <a:solidFill>
                  <a:srgbClr val="0070C0"/>
                </a:solidFill>
              </a:rPr>
              <a:t>โตรรักษาคนง่อย</a:t>
            </a:r>
            <a:endParaRPr lang="th-TH" sz="2400" b="1" dirty="0">
              <a:solidFill>
                <a:srgbClr val="0070C0"/>
              </a:solidFill>
            </a:endParaRPr>
          </a:p>
          <a:p>
            <a:pPr algn="ctr"/>
            <a:r>
              <a:rPr lang="th-TH" sz="2400" b="1" dirty="0"/>
              <a:t>...</a:t>
            </a:r>
            <a:r>
              <a:rPr lang="th-TH" sz="2400" b="1" dirty="0">
                <a:solidFill>
                  <a:srgbClr val="FF0000"/>
                </a:solidFill>
              </a:rPr>
              <a:t> </a:t>
            </a:r>
            <a:r>
              <a:rPr lang="th-TH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6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โตรกล่าวว่า “ข้าพเจ้าไม่มีเงินไม่มีทอง แต่ข้าพเจ้ามีอะไรจะให้ท่าน เดชะพระนามของ                                         พระเยซู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คร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ิสตเจ้า ชาวนาซา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เร็ธ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 จงเดินไปเถิด</a:t>
            </a:r>
            <a:r>
              <a:rPr lang="th-TH" sz="2400" b="0" i="0" u="none" strike="noStrike" dirty="0">
                <a:solidFill>
                  <a:srgbClr val="636F4D"/>
                </a:solidFill>
                <a:effectLst/>
                <a:latin typeface="Tahoma" panose="020B0604030504040204" pitchFamily="34" charset="0"/>
              </a:rPr>
              <a:t>  </a:t>
            </a:r>
          </a:p>
          <a:p>
            <a:pPr algn="ctr"/>
            <a:r>
              <a:rPr lang="en-US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7</a:t>
            </a:r>
            <a:r>
              <a:rPr lang="th-TH" sz="24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แล้ว</a:t>
            </a:r>
            <a:r>
              <a:rPr lang="th-TH" sz="24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sz="24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โตรจับมือขวาของเขาช่วยพยุงให้ลุกขึ้น ทันใดนั้นเท้าและข้อเท้าของเขากลับมีกำลัง...</a:t>
            </a:r>
            <a:endParaRPr lang="th-TH" sz="2400" b="1" dirty="0">
              <a:solidFill>
                <a:srgbClr val="FF0000"/>
              </a:solidFill>
            </a:endParaRPr>
          </a:p>
          <a:p>
            <a:pPr algn="ctr"/>
            <a:r>
              <a:rPr lang="th-TH" sz="8800" b="1" dirty="0">
                <a:solidFill>
                  <a:srgbClr val="FF0000"/>
                </a:solidFill>
              </a:rPr>
              <a:t> </a:t>
            </a:r>
            <a:endParaRPr lang="en-US" sz="8800" b="1" dirty="0">
              <a:solidFill>
                <a:srgbClr val="FF0000"/>
              </a:solidFill>
            </a:endParaRPr>
          </a:p>
        </p:txBody>
      </p:sp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4011513C-877C-4D46-94BB-58247350AC6D}"/>
              </a:ext>
            </a:extLst>
          </p:cNvPr>
          <p:cNvSpPr/>
          <p:nvPr/>
        </p:nvSpPr>
        <p:spPr>
          <a:xfrm>
            <a:off x="483697" y="2300140"/>
            <a:ext cx="4688667" cy="398959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5114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BAC5312-3266-4D3D-9167-211A006EF0EB}"/>
              </a:ext>
            </a:extLst>
          </p:cNvPr>
          <p:cNvSpPr txBox="1"/>
          <p:nvPr/>
        </p:nvSpPr>
        <p:spPr>
          <a:xfrm>
            <a:off x="739806" y="408373"/>
            <a:ext cx="5122416" cy="60631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5</a:t>
            </a:r>
          </a:p>
          <a:p>
            <a:pPr algn="ctr"/>
            <a:r>
              <a:rPr lang="th-TH" sz="4000" b="1" dirty="0">
                <a:solidFill>
                  <a:srgbClr val="FF0000"/>
                </a:solidFill>
              </a:rPr>
              <a:t>กจ 8</a:t>
            </a:r>
            <a:r>
              <a:rPr lang="en-US" sz="4000" b="1" dirty="0">
                <a:solidFill>
                  <a:srgbClr val="FF0000"/>
                </a:solidFill>
              </a:rPr>
              <a:t>:</a:t>
            </a:r>
            <a:r>
              <a:rPr lang="th-TH" sz="4000" b="1" dirty="0">
                <a:solidFill>
                  <a:srgbClr val="FF0000"/>
                </a:solidFill>
              </a:rPr>
              <a:t>26-40 </a:t>
            </a:r>
          </a:p>
          <a:p>
            <a:pPr algn="ctr"/>
            <a:r>
              <a:rPr lang="th-TH" sz="4000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ฟิลิป</a:t>
            </a:r>
            <a:r>
              <a:rPr lang="th-TH" sz="4000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ล้างบาป</a:t>
            </a:r>
          </a:p>
          <a:p>
            <a:pPr algn="ctr"/>
            <a:r>
              <a:rPr lang="th-TH" sz="4000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ให้ขันทีชาวเอธิโอเปีย</a:t>
            </a:r>
          </a:p>
          <a:p>
            <a:pPr algn="ctr"/>
            <a:r>
              <a:rPr lang="th-TH" sz="2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36</a:t>
            </a:r>
            <a:r>
              <a:rPr lang="th-TH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ขณะดินทางอยู่นั้น ทั้งสองคนมาถึงแหล่งน้ำ            แห่งหนึ่ง ขันทีกล่าวว่า “</a:t>
            </a:r>
            <a:r>
              <a:rPr lang="th-TH" sz="28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ดูซิ</a:t>
            </a:r>
            <a:r>
              <a:rPr lang="th-TH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 ที่นี่มีน้ำ มีอะไรขัดขวางมิให้ข้าพเจ้ารับศีลล้างบาปเล่า”</a:t>
            </a:r>
            <a:r>
              <a:rPr lang="en-US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 </a:t>
            </a:r>
            <a:endParaRPr lang="th-TH" sz="2800" b="0" i="0" dirty="0">
              <a:solidFill>
                <a:srgbClr val="282D1F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sz="2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38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เขาสั่งให้หยุดรถ ทั้ง</a:t>
            </a:r>
            <a:r>
              <a:rPr lang="th-TH" sz="28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ฟิลิปแ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ละขันทีลงไปในน้ำ </a:t>
            </a:r>
            <a:r>
              <a:rPr lang="th-TH" sz="28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ฟิลิป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ล้างบาปให้ขันที </a:t>
            </a:r>
            <a:r>
              <a:rPr lang="th-TH" sz="2800" b="1" i="0" baseline="3000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 </a:t>
            </a:r>
            <a:endParaRPr lang="th-TH" sz="2800" b="1" i="0" u="none" strike="noStrike" cap="small" dirty="0">
              <a:solidFill>
                <a:srgbClr val="FF0000"/>
              </a:solidFill>
              <a:effectLst/>
              <a:latin typeface="tahoma" panose="020B0604030504040204" pitchFamily="34" charset="0"/>
            </a:endParaRPr>
          </a:p>
          <a:p>
            <a:pPr algn="ctr"/>
            <a:endParaRPr lang="th-TH" sz="4000" b="1" i="0" u="none" strike="noStrike" cap="small" dirty="0">
              <a:solidFill>
                <a:srgbClr val="A6D15C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16C20E-6DEF-429F-B9CD-E0F1543E0C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311" y="408373"/>
            <a:ext cx="5015883" cy="5956916"/>
          </a:xfrm>
        </p:spPr>
      </p:pic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A7DE1DF7-CF21-4503-8433-D89108762B19}"/>
              </a:ext>
            </a:extLst>
          </p:cNvPr>
          <p:cNvSpPr/>
          <p:nvPr/>
        </p:nvSpPr>
        <p:spPr>
          <a:xfrm>
            <a:off x="739806" y="2309567"/>
            <a:ext cx="5122416" cy="415142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2158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21EEA4B-4740-4BBB-98F9-C29A4EC35694}"/>
              </a:ext>
            </a:extLst>
          </p:cNvPr>
          <p:cNvSpPr txBox="1"/>
          <p:nvPr/>
        </p:nvSpPr>
        <p:spPr>
          <a:xfrm>
            <a:off x="426127" y="366623"/>
            <a:ext cx="638700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6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กจ 9</a:t>
            </a:r>
            <a:r>
              <a:rPr lang="en-US" sz="4000" b="1" dirty="0">
                <a:solidFill>
                  <a:srgbClr val="0070C0"/>
                </a:solidFill>
              </a:rPr>
              <a:t>:</a:t>
            </a:r>
            <a:r>
              <a:rPr lang="th-TH" sz="4000" b="1" dirty="0">
                <a:solidFill>
                  <a:srgbClr val="0070C0"/>
                </a:solidFill>
              </a:rPr>
              <a:t>1-19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เซาโลกลับใจ</a:t>
            </a:r>
          </a:p>
          <a:p>
            <a:pPr algn="ctr"/>
            <a:r>
              <a:rPr lang="th-TH" sz="2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15</a:t>
            </a:r>
            <a:r>
              <a:rPr lang="th-TH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แต่องค์พระผู้เป็นเจ้าตรัสตอบอานา</a:t>
            </a:r>
            <a:r>
              <a:rPr lang="th-TH" sz="28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เนีย</a:t>
            </a:r>
            <a:r>
              <a:rPr lang="th-TH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ว่า “จงไปเถิด เพราะชายผู้นี้เป็นเครื่องมือที่เราเลือกสรรไว้เพื่อนำนามของเราไปประกาศแก่คนต่างศาสนา บรรดากษัตริย์และลูกหลานของอิสราเอล</a:t>
            </a:r>
            <a:r>
              <a:rPr lang="en-US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 </a:t>
            </a:r>
            <a:r>
              <a:rPr lang="en-US" sz="2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16</a:t>
            </a:r>
            <a:r>
              <a:rPr lang="th-TH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เราจะแสดงให้เขารู้ว่า เขาจะต้องทนทุกข์ทรมานมากเท่าใดเพราะนามของเรา”  </a:t>
            </a:r>
            <a:r>
              <a:rPr lang="th-TH" sz="28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17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อานา</a:t>
            </a:r>
            <a:r>
              <a:rPr lang="th-TH" sz="28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เนีย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จึงจากไป และเข้าไปในบ้าน ปกมือเหนือเซา</a:t>
            </a:r>
            <a:r>
              <a:rPr lang="th-TH" sz="28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 กล่าวว่า “เซา</a:t>
            </a:r>
            <a:r>
              <a:rPr lang="th-TH" sz="2800" b="1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2800" b="1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น้องรัก พระเยซูองค์พระผู้เป็นเจ้าซึ่งทรงสำแดงพระองค์แก่ท่านกลางทางที่ท่านมานั้น     ทรงส่งข้าพเจ้ามาเพื่อท่านจะมองเห็นได้อีก                                และได้รับพระจิตเจ้าอย่างเต็มเปี่ยม</a:t>
            </a:r>
            <a:r>
              <a:rPr lang="th-TH" sz="2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”</a:t>
            </a:r>
            <a:r>
              <a:rPr lang="th-TH" sz="2800" b="1" dirty="0">
                <a:solidFill>
                  <a:srgbClr val="0070C0"/>
                </a:solidFill>
              </a:rPr>
              <a:t> 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99D4F-6C81-4C3D-B8A5-97DAA642AFA6}"/>
              </a:ext>
            </a:extLst>
          </p:cNvPr>
          <p:cNvSpPr txBox="1"/>
          <p:nvPr/>
        </p:nvSpPr>
        <p:spPr>
          <a:xfrm>
            <a:off x="7004482" y="585927"/>
            <a:ext cx="5051393" cy="56817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FC7A238A-F312-4BBA-B73D-FF71AD1DD4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2"/>
          <a:stretch/>
        </p:blipFill>
        <p:spPr>
          <a:xfrm>
            <a:off x="7223736" y="852256"/>
            <a:ext cx="4640790" cy="51401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5FEFE464-9C4B-445F-856E-6381795DFCE0}"/>
              </a:ext>
            </a:extLst>
          </p:cNvPr>
          <p:cNvSpPr/>
          <p:nvPr/>
        </p:nvSpPr>
        <p:spPr>
          <a:xfrm>
            <a:off x="426127" y="2271860"/>
            <a:ext cx="6387006" cy="456492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3519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DC69A64-F2B4-4067-803C-7769AC1744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234" y="260388"/>
            <a:ext cx="5007614" cy="6337224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45048C-3B96-48CC-8221-8BBC41ED69CE}"/>
              </a:ext>
            </a:extLst>
          </p:cNvPr>
          <p:cNvSpPr txBox="1"/>
          <p:nvPr/>
        </p:nvSpPr>
        <p:spPr>
          <a:xfrm>
            <a:off x="390616" y="89624"/>
            <a:ext cx="5797120" cy="66787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>
                <a:solidFill>
                  <a:srgbClr val="FF0000"/>
                </a:solidFill>
              </a:rPr>
              <a:t>ข้อที่ 7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กจ 9</a:t>
            </a:r>
            <a:r>
              <a:rPr lang="en-US" sz="4000" b="1" dirty="0">
                <a:solidFill>
                  <a:srgbClr val="0070C0"/>
                </a:solidFill>
              </a:rPr>
              <a:t>:</a:t>
            </a:r>
            <a:r>
              <a:rPr lang="th-TH" sz="4000" b="1" dirty="0">
                <a:solidFill>
                  <a:srgbClr val="0070C0"/>
                </a:solidFill>
              </a:rPr>
              <a:t>19-25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เซา</a:t>
            </a:r>
            <a:r>
              <a:rPr lang="th-TH" sz="4000" b="1" dirty="0" err="1">
                <a:solidFill>
                  <a:srgbClr val="0070C0"/>
                </a:solidFill>
              </a:rPr>
              <a:t>โล</a:t>
            </a:r>
            <a:r>
              <a:rPr lang="th-TH" sz="4000" b="1" dirty="0">
                <a:solidFill>
                  <a:srgbClr val="0070C0"/>
                </a:solidFill>
              </a:rPr>
              <a:t>เทศน์สอนที่เมืองดามัสกัส</a:t>
            </a:r>
          </a:p>
          <a:p>
            <a:pPr algn="just"/>
            <a:r>
              <a:rPr lang="th-TH" sz="18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เซา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พักอยู่กับบรรดาศิษย์ที่เมืองดามัสกัสระยะหนึ่ง  </a:t>
            </a:r>
            <a:r>
              <a:rPr lang="th-TH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20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เขาเทศน์สอนในศาลาธรรมทันที ประกาศว่า “พระเยซูเจ้าพระองค์นี้เป็นพระบุตรของพระเจ้า”</a:t>
            </a:r>
            <a:r>
              <a:rPr lang="en-US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 </a:t>
            </a:r>
            <a:r>
              <a:rPr lang="en-US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21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ทุกคนที่ได้ยินต่างประหลาดใจ พูดกันว่า “คนนี้มิใช่หรือที่ทำร้ายผู้เรียกขานพระนามนี้ที่กรุงเยรูซาเล็ม เขามาที่นี่โดยมีจุดประสงค์ที่จะจับกุมคนเหล่านี้และนำไปมอบให้บรรดาหัวหน้าสมณะมิใช่หรือ    </a:t>
            </a:r>
            <a:r>
              <a:rPr lang="th-TH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22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แต่เซา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ยิ่งมั่นใจมากขึ้น ทำให้ชาวยิวที่อยู่ในเมืองดามัสกัสโต้ตอบไม่ได้ เพราะเซา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พิสูจน์ได้ว่าพระเยซูเจ้าเป็นพระ</a:t>
            </a:r>
            <a:r>
              <a:rPr lang="th-TH" sz="2400" b="0" i="0" dirty="0" err="1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คร</a:t>
            </a:r>
            <a:r>
              <a:rPr lang="th-TH" sz="2400" b="0" i="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ิสตเจ้า</a:t>
            </a:r>
            <a:endParaRPr lang="th-TH" sz="2400" b="0" i="0" dirty="0">
              <a:solidFill>
                <a:srgbClr val="282D1F"/>
              </a:solidFill>
              <a:effectLst/>
              <a:latin typeface="Tahoma" panose="020B0604030504040204" pitchFamily="34" charset="0"/>
            </a:endParaRPr>
          </a:p>
          <a:p>
            <a:pPr algn="just"/>
            <a:r>
              <a:rPr lang="th-TH" sz="2400" b="0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        </a:t>
            </a:r>
            <a:r>
              <a:rPr lang="th-TH" sz="2400" b="0" i="0" baseline="3000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 23</a:t>
            </a:r>
            <a:r>
              <a:rPr lang="th-TH" sz="24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หลายวันต่อมา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 </a:t>
            </a:r>
            <a:r>
              <a:rPr lang="th-TH" sz="24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ชาวยิววางแผนจะฆ่าเซา</a:t>
            </a:r>
            <a:r>
              <a:rPr lang="th-TH" sz="2400" b="0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24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  </a:t>
            </a:r>
            <a:r>
              <a:rPr lang="th-TH" sz="2400" b="0" i="0" baseline="3000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24</a:t>
            </a:r>
            <a:r>
              <a:rPr lang="th-TH" sz="24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แต่เซา</a:t>
            </a:r>
            <a:r>
              <a:rPr lang="th-TH" sz="2400" b="0" i="0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โล</a:t>
            </a:r>
            <a:r>
              <a:rPr lang="th-TH" sz="24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รู้แผนการนี้ ชาวยิวไปคอยเฝ้าอยู่ที่ประตูเมืองทั้งวันทั้งคืนเพื่อจะฆ่าเขา  </a:t>
            </a:r>
            <a:r>
              <a:rPr lang="th-TH" sz="2400" b="0" i="0" baseline="3000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25</a:t>
            </a:r>
            <a:r>
              <a:rPr lang="th-TH" sz="2400" b="0" i="0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บรรดาศิษย์จึงนำเขาใส่ในเข่งแล้วหย่อนลงมาจากกำแพงในเวลากลางคืน</a:t>
            </a:r>
            <a:endParaRPr lang="th-TH" sz="2400" b="0" i="0" dirty="0">
              <a:solidFill>
                <a:srgbClr val="FF0000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806ABC89-3B37-4740-A6CB-A0FFAA0C2E38}"/>
              </a:ext>
            </a:extLst>
          </p:cNvPr>
          <p:cNvSpPr/>
          <p:nvPr/>
        </p:nvSpPr>
        <p:spPr>
          <a:xfrm>
            <a:off x="320511" y="1461155"/>
            <a:ext cx="5960306" cy="523260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6111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0C5E0B1-33AA-4460-A72B-5ED4044EB3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" t="499" r="1609" b="18502"/>
          <a:stretch/>
        </p:blipFill>
        <p:spPr>
          <a:xfrm>
            <a:off x="6667129" y="474345"/>
            <a:ext cx="5033640" cy="564237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B7DC79-A77E-4355-A8C2-A948C1BF5E84}"/>
              </a:ext>
            </a:extLst>
          </p:cNvPr>
          <p:cNvSpPr txBox="1"/>
          <p:nvPr/>
        </p:nvSpPr>
        <p:spPr>
          <a:xfrm>
            <a:off x="284085" y="474345"/>
            <a:ext cx="5983550" cy="57246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rgbClr val="FF0000"/>
                </a:solidFill>
              </a:rPr>
              <a:t>ข้อที่ 8</a:t>
            </a:r>
          </a:p>
          <a:p>
            <a:pPr algn="ctr"/>
            <a:r>
              <a:rPr lang="th-TH" sz="4000" b="1" dirty="0">
                <a:solidFill>
                  <a:srgbClr val="0070C0"/>
                </a:solidFill>
              </a:rPr>
              <a:t>กจ 9</a:t>
            </a:r>
            <a:r>
              <a:rPr lang="en-US" sz="4000" b="1" dirty="0">
                <a:solidFill>
                  <a:srgbClr val="0070C0"/>
                </a:solidFill>
              </a:rPr>
              <a:t>:</a:t>
            </a:r>
            <a:r>
              <a:rPr lang="th-TH" sz="4000" b="1" dirty="0">
                <a:solidFill>
                  <a:srgbClr val="0070C0"/>
                </a:solidFill>
              </a:rPr>
              <a:t>36-42 </a:t>
            </a:r>
          </a:p>
          <a:p>
            <a:pPr algn="ctr"/>
            <a:r>
              <a:rPr lang="th-TH" sz="4000" b="1" i="0" u="none" strike="noStrike" cap="small" dirty="0" err="1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sz="4000" b="1" i="0" u="none" strike="noStrike" cap="small" dirty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โตรทำให้หญิงคนหนึ่งกลับคืนชีวิต</a:t>
            </a:r>
          </a:p>
          <a:p>
            <a:pPr algn="just"/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36 ในบรรดาศิษย์ที่เมือง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ยัฟฟา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มีหญิงคนหนึ่งชื่อทาบ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ีธา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แปลว่า “เนื้อทราย”</a:t>
            </a:r>
            <a:r>
              <a:rPr lang="en-US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ทำความดีและให้ทานเป็นอันมาก  37ระหว่างนั้นนางป่วยและถึงแก่กรรม เขาทำความสะอาดศพและตั้งศพไว้ในห้องชั้นบน  38เมืองลิดดาอยู่ใกล้กับเมือง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ยัฟฟา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บรรดาศิษย์รู้ว่า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โตรอยู่ที่เมืองลิดดา จึงส่งชายสองคนไปเชิญเขาว่า “โปรดรีบมาหาเราเถิด”</a:t>
            </a:r>
          </a:p>
          <a:p>
            <a:pPr algn="just"/>
            <a:endParaRPr lang="th-TH" b="1" i="0" u="none" strike="noStrike" cap="small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just"/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            39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โตรไปกับเขาทันที เมื่อไปถึง เขาก็พา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โตรขึ้นไปยังห้องชั้นบน บรรดาหญิงม่ายมาห้อมล้อม ทุกคนต่างร้องไห้และชี้ให้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โตรดูเสื้อผ้าทั้งชั้นนอกชั้นในที่ทาบ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ีธา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ทำให้เมื่อนางยังมีชีวิต  40</a:t>
            </a:r>
            <a:r>
              <a:rPr lang="th-TH" b="1" i="0" u="none" strike="noStrike" cap="small" dirty="0" err="1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b="1" i="0" u="none" strike="noStrike" cap="small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โตรจึงสั่งให้ทุกคนออกไปข้างนอก เขาคุกเข่าอธิษฐานภาวนาแล้วหันมาดูศพ พูดว่า </a:t>
            </a:r>
            <a:r>
              <a:rPr lang="th-TH" b="1" i="0" u="none" strike="noStrike" cap="small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“ทาบ</a:t>
            </a:r>
            <a:r>
              <a:rPr lang="th-TH" b="1" i="0" u="none" strike="noStrike" cap="small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ีธา</a:t>
            </a:r>
            <a:r>
              <a:rPr lang="th-TH" b="1" i="0" u="none" strike="noStrike" cap="small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เอ๋ย จงลุกขึ้นเถิด” นางก็ลืมตาขึ้นมองดู</a:t>
            </a:r>
            <a:r>
              <a:rPr lang="th-TH" b="1" i="0" u="none" strike="noStrike" cap="small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เป</a:t>
            </a:r>
            <a:r>
              <a:rPr lang="th-TH" b="1" i="0" u="none" strike="noStrike" cap="small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โต</a:t>
            </a:r>
            <a:r>
              <a:rPr lang="th-TH" b="1" i="0" u="none" strike="noStrike" cap="small" dirty="0" err="1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รแ</a:t>
            </a:r>
            <a:r>
              <a:rPr lang="th-TH" b="1" i="0" u="none" strike="noStrike" cap="small" dirty="0">
                <a:solidFill>
                  <a:srgbClr val="FF0000"/>
                </a:solidFill>
                <a:effectLst/>
                <a:latin typeface="tahoma" panose="020B0604030504040204" pitchFamily="34" charset="0"/>
              </a:rPr>
              <a:t>ละลุกขึ้นนั่ง </a:t>
            </a:r>
          </a:p>
          <a:p>
            <a:pPr algn="ctr"/>
            <a:endParaRPr lang="th-TH" b="1" i="0" u="none" strike="noStrike" cap="small" dirty="0">
              <a:solidFill>
                <a:srgbClr val="A6D15C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8E3A8055-FA12-451B-BF0B-A486C154D3BE}"/>
              </a:ext>
            </a:extLst>
          </p:cNvPr>
          <p:cNvSpPr/>
          <p:nvPr/>
        </p:nvSpPr>
        <p:spPr>
          <a:xfrm>
            <a:off x="200893" y="2422688"/>
            <a:ext cx="6066742" cy="405715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9690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พื้นฐาน">
  <a:themeElements>
    <a:clrScheme name="พื้นฐาน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พื้นฐาน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พื้นฐาน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พื้นฐาน</Template>
  <TotalTime>442</TotalTime>
  <Words>1306</Words>
  <Application>Microsoft Office PowerPoint</Application>
  <PresentationFormat>Widescreen</PresentationFormat>
  <Paragraphs>60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Corbel</vt:lpstr>
      <vt:lpstr>Tahoma</vt:lpstr>
      <vt:lpstr>Tahoma</vt:lpstr>
      <vt:lpstr>Verdana</vt:lpstr>
      <vt:lpstr>พื้นฐาน</vt:lpstr>
      <vt:lpstr>คำถามชุดที่ 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คำถามชุดที่ 3</dc:title>
  <dc:creator>Tadsanee</dc:creator>
  <cp:lastModifiedBy>Tadsanee</cp:lastModifiedBy>
  <cp:revision>28</cp:revision>
  <dcterms:created xsi:type="dcterms:W3CDTF">2021-01-19T10:00:00Z</dcterms:created>
  <dcterms:modified xsi:type="dcterms:W3CDTF">2021-01-20T18:18:03Z</dcterms:modified>
</cp:coreProperties>
</file>