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138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21/01/64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21154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21/01/64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2365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21/01/64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89957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21/01/64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3427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อ้างอิ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21/01/64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107702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จริง หรือ เท็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21/01/64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303701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21/01/64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648065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21/01/64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90704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21/01/64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806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21/01/64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67897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21/01/64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16070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21/01/64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59519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21/01/64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42144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21/01/64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86409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21/01/64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46769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10DC-720C-40EA-A7B0-34D983BD1BBB}" type="datetimeFigureOut">
              <a:rPr lang="th-TH" smtClean="0"/>
              <a:t>21/01/64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774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1010DC-720C-40EA-A7B0-34D983BD1BBB}" type="datetimeFigureOut">
              <a:rPr lang="th-TH" smtClean="0"/>
              <a:t>21/01/64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61D082-3E2C-4FAE-840F-26F2A0FBBE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88073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  <p:sldLayoutId id="2147483779" r:id="rId13"/>
    <p:sldLayoutId id="2147483780" r:id="rId14"/>
    <p:sldLayoutId id="2147483781" r:id="rId15"/>
    <p:sldLayoutId id="214748378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184483ED-B7DB-4068-9725-B096579EA6AC}"/>
              </a:ext>
            </a:extLst>
          </p:cNvPr>
          <p:cNvSpPr txBox="1"/>
          <p:nvPr/>
        </p:nvSpPr>
        <p:spPr>
          <a:xfrm>
            <a:off x="1743456" y="1271688"/>
            <a:ext cx="609600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60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คำถามกิจการอัครสาวก</a:t>
            </a:r>
            <a:endParaRPr lang="en-US" sz="60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algn="ctr"/>
            <a:r>
              <a:rPr lang="en-US" sz="60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Family Bible Quiz</a:t>
            </a:r>
            <a:endParaRPr lang="th-TH" sz="60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algn="ctr"/>
            <a:r>
              <a:rPr lang="th-TH" sz="60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รอบชิงชนะเลิศ </a:t>
            </a:r>
          </a:p>
          <a:p>
            <a:pPr algn="ctr"/>
            <a:r>
              <a:rPr lang="th-TH" sz="60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วันเสาร์ที่ 23 มกราคม 2021</a:t>
            </a:r>
          </a:p>
        </p:txBody>
      </p:sp>
    </p:spTree>
    <p:extLst>
      <p:ext uri="{BB962C8B-B14F-4D97-AF65-F5344CB8AC3E}">
        <p14:creationId xmlns:p14="http://schemas.microsoft.com/office/powerpoint/2010/main" val="1600560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14AAFA1B-70A4-4447-B38F-355EF2EBB690}"/>
              </a:ext>
            </a:extLst>
          </p:cNvPr>
          <p:cNvSpPr txBox="1"/>
          <p:nvPr/>
        </p:nvSpPr>
        <p:spPr>
          <a:xfrm>
            <a:off x="2276856" y="583984"/>
            <a:ext cx="5833872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/>
            <a:r>
              <a:rPr lang="th-TH" sz="4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9.“เปา</a:t>
            </a:r>
            <a:r>
              <a:rPr lang="th-TH" sz="4800" b="1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โล</a:t>
            </a:r>
            <a:r>
              <a:rPr lang="th-TH" sz="4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ปราศรัยต่อหน้ากษัตริย์อากร</a:t>
            </a:r>
            <a:r>
              <a:rPr lang="th-TH" sz="4800" b="1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ิป</a:t>
            </a:r>
            <a:r>
              <a:rPr lang="th-TH" sz="4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ปา” อยู่ในหนังสือกิจการอัครสาวกบทที่เท่าไร </a:t>
            </a:r>
          </a:p>
          <a:p>
            <a:pPr lvl="1" algn="thaiDist"/>
            <a:r>
              <a:rPr lang="th-TH" sz="4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ก.  บทที่ 9</a:t>
            </a:r>
          </a:p>
          <a:p>
            <a:pPr lvl="1" algn="thaiDist"/>
            <a:r>
              <a:rPr lang="th-TH" sz="4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ข.  บทที่ 22</a:t>
            </a:r>
          </a:p>
          <a:p>
            <a:pPr lvl="1" algn="thaiDist"/>
            <a:r>
              <a:rPr lang="th-TH" sz="4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ค.  บทที่ 26 		</a:t>
            </a:r>
          </a:p>
          <a:p>
            <a:pPr lvl="1" algn="thaiDist"/>
            <a:r>
              <a:rPr lang="th-TH" sz="4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ง.  บทที่ 28 </a:t>
            </a:r>
          </a:p>
        </p:txBody>
      </p:sp>
      <p:sp>
        <p:nvSpPr>
          <p:cNvPr id="4" name="วงรี 3">
            <a:extLst>
              <a:ext uri="{FF2B5EF4-FFF2-40B4-BE49-F238E27FC236}">
                <a16:creationId xmlns:a16="http://schemas.microsoft.com/office/drawing/2014/main" id="{9CC1158D-9CFD-4DEC-AE96-94EE2FAB9D71}"/>
              </a:ext>
            </a:extLst>
          </p:cNvPr>
          <p:cNvSpPr/>
          <p:nvPr/>
        </p:nvSpPr>
        <p:spPr>
          <a:xfrm>
            <a:off x="2615184" y="4343400"/>
            <a:ext cx="694944" cy="731520"/>
          </a:xfrm>
          <a:prstGeom prst="ellipse">
            <a:avLst/>
          </a:prstGeom>
          <a:noFill/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41469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E7D7853B-4602-4A49-BB46-ECBA083F1432}"/>
              </a:ext>
            </a:extLst>
          </p:cNvPr>
          <p:cNvSpPr txBox="1"/>
          <p:nvPr/>
        </p:nvSpPr>
        <p:spPr>
          <a:xfrm>
            <a:off x="1856232" y="548747"/>
            <a:ext cx="6958584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6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10. หนังสือกิจการอัครสาวก บทที่ 28 มีทั้งหมดกี่ข้อ</a:t>
            </a:r>
          </a:p>
          <a:p>
            <a:pPr lvl="1"/>
            <a:r>
              <a:rPr lang="th-TH" sz="6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ก. 30 ข้อ</a:t>
            </a:r>
          </a:p>
          <a:p>
            <a:pPr lvl="1"/>
            <a:r>
              <a:rPr lang="th-TH" sz="6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ข. 31 ข้อ </a:t>
            </a:r>
          </a:p>
          <a:p>
            <a:pPr lvl="1"/>
            <a:r>
              <a:rPr lang="th-TH" sz="6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ค. 32 ข้อ</a:t>
            </a:r>
          </a:p>
          <a:p>
            <a:pPr lvl="1"/>
            <a:r>
              <a:rPr lang="th-TH" sz="6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ง. 33 ข้อ </a:t>
            </a:r>
          </a:p>
        </p:txBody>
      </p:sp>
      <p:sp>
        <p:nvSpPr>
          <p:cNvPr id="4" name="วงรี 3">
            <a:extLst>
              <a:ext uri="{FF2B5EF4-FFF2-40B4-BE49-F238E27FC236}">
                <a16:creationId xmlns:a16="http://schemas.microsoft.com/office/drawing/2014/main" id="{06279F3B-D38E-4366-9E08-26713EA2DEBA}"/>
              </a:ext>
            </a:extLst>
          </p:cNvPr>
          <p:cNvSpPr/>
          <p:nvPr/>
        </p:nvSpPr>
        <p:spPr>
          <a:xfrm>
            <a:off x="2286000" y="3785616"/>
            <a:ext cx="694944" cy="731520"/>
          </a:xfrm>
          <a:prstGeom prst="ellipse">
            <a:avLst/>
          </a:prstGeom>
          <a:noFill/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2544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50AB1F9F-16DA-4E35-A8DD-E11E16E34CDE}"/>
              </a:ext>
            </a:extLst>
          </p:cNvPr>
          <p:cNvSpPr txBox="1"/>
          <p:nvPr/>
        </p:nvSpPr>
        <p:spPr>
          <a:xfrm>
            <a:off x="1517904" y="181957"/>
            <a:ext cx="7370064" cy="649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3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1. ข้อใดกล่าวเรียงลำดับเหตุการณ์ที่พระเยซูเจ้าเสด็จขึ้นสู่สวรรค์ได้ถูกต้อง  (กจ 1:9-11)	</a:t>
            </a:r>
          </a:p>
          <a:p>
            <a:pPr marL="804863" indent="-804863"/>
            <a:r>
              <a:rPr lang="th-TH" sz="3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	1. เขายังคงจ้องมองท้องฟ้าขณะที่พระองค์ทรงจากไป </a:t>
            </a:r>
          </a:p>
          <a:p>
            <a:pPr marL="804863" indent="-804863"/>
            <a:r>
              <a:rPr lang="th-TH" sz="3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	2. พระองค์เสด็จขึ้นสวรรค์ต่อหน้าเขาทั้งหลาย เมฆ บังพระองค์จากสายตาของเขา</a:t>
            </a:r>
          </a:p>
          <a:p>
            <a:pPr marL="804863" indent="-804863"/>
            <a:r>
              <a:rPr lang="th-TH" sz="3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	3.  ทันใดนั้นมีชายสองคนสวมเสื้อขาวปรากฏกับเขา  กล่าวว่า “ชาวกาล</a:t>
            </a:r>
            <a:r>
              <a:rPr lang="th-TH" sz="3200" b="1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ิลี</a:t>
            </a:r>
            <a:r>
              <a:rPr lang="th-TH" sz="3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เอ๋ย ท่านทั้งหลายยืนแหงนมองท้องฟ้าอยู่ทำไม พระเยซูเจ้าพระองค์นี้ ที่ทรงเสด็จขึ้นสู่สวรรค์ จะเสด็จกลับมาเช่นเดียว กับที่ท่านทั้งหลายเห็นพระองค์ทรงจากไปสู่สวรรค์”</a:t>
            </a:r>
          </a:p>
          <a:p>
            <a:pPr marL="804863" indent="-804863"/>
            <a:endParaRPr lang="th-TH" sz="32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r>
              <a:rPr lang="th-TH" sz="3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ก.  ข้อ  2 -1 - 3 				ข.  ข้อ 1- 2 -3</a:t>
            </a:r>
          </a:p>
          <a:p>
            <a:r>
              <a:rPr lang="th-TH" sz="3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ค.  ข้อ  3 -2 -1				ง.  ข้อ  2-3 -1 </a:t>
            </a:r>
          </a:p>
        </p:txBody>
      </p:sp>
      <p:sp>
        <p:nvSpPr>
          <p:cNvPr id="4" name="วงรี 3">
            <a:extLst>
              <a:ext uri="{FF2B5EF4-FFF2-40B4-BE49-F238E27FC236}">
                <a16:creationId xmlns:a16="http://schemas.microsoft.com/office/drawing/2014/main" id="{2252C669-C29C-4573-8F54-D7A2B61FA2BA}"/>
              </a:ext>
            </a:extLst>
          </p:cNvPr>
          <p:cNvSpPr/>
          <p:nvPr/>
        </p:nvSpPr>
        <p:spPr>
          <a:xfrm>
            <a:off x="1362456" y="5559552"/>
            <a:ext cx="585216" cy="576072"/>
          </a:xfrm>
          <a:prstGeom prst="ellipse">
            <a:avLst/>
          </a:prstGeom>
          <a:noFill/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22338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5A80E091-E650-4838-A86E-2CB045F5BD24}"/>
              </a:ext>
            </a:extLst>
          </p:cNvPr>
          <p:cNvSpPr txBox="1"/>
          <p:nvPr/>
        </p:nvSpPr>
        <p:spPr>
          <a:xfrm>
            <a:off x="1783080" y="399532"/>
            <a:ext cx="7050024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/>
            <a:r>
              <a:rPr lang="th-TH" sz="3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 2. ข้อใดกล่าวถึงนักบุญเปา</a:t>
            </a:r>
            <a:r>
              <a:rPr lang="th-TH" sz="3200" b="1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โล</a:t>
            </a:r>
            <a:r>
              <a:rPr lang="th-TH" sz="3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ไม่ถูกต้อง (กจ 9:1-19  และ 22:3)</a:t>
            </a:r>
          </a:p>
          <a:p>
            <a:pPr algn="thaiDist"/>
            <a:r>
              <a:rPr lang="th-TH" sz="3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                                  </a:t>
            </a:r>
          </a:p>
          <a:p>
            <a:pPr marL="539750" indent="-539750" algn="thaiDist"/>
            <a:r>
              <a:rPr lang="th-TH" sz="3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ก. 	เปา</a:t>
            </a:r>
            <a:r>
              <a:rPr lang="th-TH" sz="3200" b="1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โล</a:t>
            </a:r>
            <a:r>
              <a:rPr lang="th-TH" sz="3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เป็นชาวยิว เกิดที่เมืองดามัสกัส แคว้น</a:t>
            </a:r>
            <a:r>
              <a:rPr lang="th-TH" sz="3200" b="1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ซิลิ</a:t>
            </a:r>
            <a:r>
              <a:rPr lang="th-TH" sz="3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เซ</a:t>
            </a:r>
            <a:r>
              <a:rPr lang="th-TH" sz="3200" b="1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ีย</a:t>
            </a:r>
            <a:endParaRPr lang="th-TH" sz="32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539750" indent="-539750" algn="thaiDist"/>
            <a:r>
              <a:rPr lang="th-TH" sz="3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ข. 	ขณะที่เดินทางไปเมืองดามัสกัส มีแสงสว่างจากท้องฟ้าล้อมรอบตัวเขา เขาล้มลงที่พื้นดินและได้ยินเสียกล่าวว่า เซา</a:t>
            </a:r>
            <a:r>
              <a:rPr lang="th-TH" sz="3200" b="1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โล</a:t>
            </a:r>
            <a:r>
              <a:rPr lang="th-TH" sz="3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 เซา</a:t>
            </a:r>
            <a:r>
              <a:rPr lang="th-TH" sz="3200" b="1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โล</a:t>
            </a:r>
            <a:r>
              <a:rPr lang="th-TH" sz="3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  ท่านเบียดเบียนเราทำไม</a:t>
            </a:r>
          </a:p>
          <a:p>
            <a:pPr marL="539750" indent="-539750" algn="thaiDist"/>
            <a:r>
              <a:rPr lang="th-TH" sz="3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ค. 	เซาโลมองไม่เห็นสิ่งใดเลยเป็นเวลา 3วัน ไม่ได้กินและไม่ได้ดื่ม                                      </a:t>
            </a:r>
          </a:p>
          <a:p>
            <a:pPr marL="539750" indent="-539750" algn="thaiDist"/>
            <a:r>
              <a:rPr lang="th-TH" sz="32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ง. 	กามาลิเอลเป็นอาจารย์สอนข้าพเจ้าให้ปฏิบัติตามธรรมบัญญัติของบรรพบุรุษอย่างเคร่งครัด ข้าพเจ้ารับใช้พระเจ้าด้วยความกระตือรือร้นอยู่เสมอเช่นเดียวกันกับที่ท่านทั้งหลายปฏิบัติอยู่ในวันนี้” </a:t>
            </a:r>
          </a:p>
        </p:txBody>
      </p:sp>
      <p:sp>
        <p:nvSpPr>
          <p:cNvPr id="4" name="วงรี 3">
            <a:extLst>
              <a:ext uri="{FF2B5EF4-FFF2-40B4-BE49-F238E27FC236}">
                <a16:creationId xmlns:a16="http://schemas.microsoft.com/office/drawing/2014/main" id="{D30F690E-720F-409A-A978-9BFAADB302BC}"/>
              </a:ext>
            </a:extLst>
          </p:cNvPr>
          <p:cNvSpPr/>
          <p:nvPr/>
        </p:nvSpPr>
        <p:spPr>
          <a:xfrm>
            <a:off x="1600200" y="1280160"/>
            <a:ext cx="694944" cy="731520"/>
          </a:xfrm>
          <a:prstGeom prst="ellipse">
            <a:avLst/>
          </a:prstGeom>
          <a:noFill/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77953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B81EB764-E21D-4A15-BF3F-74FC2BDE2290}"/>
              </a:ext>
            </a:extLst>
          </p:cNvPr>
          <p:cNvSpPr txBox="1"/>
          <p:nvPr/>
        </p:nvSpPr>
        <p:spPr>
          <a:xfrm>
            <a:off x="1810512" y="399764"/>
            <a:ext cx="7040880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/>
            <a:r>
              <a:rPr lang="th-TH" sz="44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3. “เมื่อเซาโลมาที่กรุงเยรูซาเล็มเพื่อเข้าร่วมกับบรรดาศิษย์แต่ทุกคนกลัวเขา เพราะไม่เชื่อว่าเขาเป็นศิษย์ที่แท้จริง” ใครเป็นผู้ที่พาเขาไปพบบรรดาอัครสาวก</a:t>
            </a:r>
          </a:p>
          <a:p>
            <a:pPr algn="thaiDist"/>
            <a:r>
              <a:rPr lang="th-TH" sz="44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 (กจ 9:26-28)  </a:t>
            </a:r>
          </a:p>
          <a:p>
            <a:pPr lvl="1" algn="thaiDist"/>
            <a:r>
              <a:rPr lang="th-TH" sz="44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ก. อานา</a:t>
            </a:r>
            <a:r>
              <a:rPr lang="th-TH" sz="4400" b="1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เนีย</a:t>
            </a:r>
            <a:endParaRPr lang="th-TH" sz="44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1" algn="thaiDist"/>
            <a:r>
              <a:rPr lang="th-TH" sz="44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ข. บารนาบัส 	        </a:t>
            </a:r>
          </a:p>
          <a:p>
            <a:pPr lvl="1" algn="thaiDist"/>
            <a:r>
              <a:rPr lang="th-TH" sz="44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ค. กามาลิเอล</a:t>
            </a:r>
          </a:p>
          <a:p>
            <a:pPr lvl="1" algn="thaiDist"/>
            <a:r>
              <a:rPr lang="th-TH" sz="44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ง. </a:t>
            </a:r>
            <a:r>
              <a:rPr lang="th-TH" sz="4400" b="1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เป</a:t>
            </a:r>
            <a:r>
              <a:rPr lang="th-TH" sz="44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โตร</a:t>
            </a:r>
          </a:p>
        </p:txBody>
      </p:sp>
      <p:sp>
        <p:nvSpPr>
          <p:cNvPr id="4" name="วงรี 3">
            <a:extLst>
              <a:ext uri="{FF2B5EF4-FFF2-40B4-BE49-F238E27FC236}">
                <a16:creationId xmlns:a16="http://schemas.microsoft.com/office/drawing/2014/main" id="{A42D0394-F9D0-4999-B7FF-A421F02CC622}"/>
              </a:ext>
            </a:extLst>
          </p:cNvPr>
          <p:cNvSpPr/>
          <p:nvPr/>
        </p:nvSpPr>
        <p:spPr>
          <a:xfrm>
            <a:off x="2121408" y="4453128"/>
            <a:ext cx="694944" cy="731520"/>
          </a:xfrm>
          <a:prstGeom prst="ellipse">
            <a:avLst/>
          </a:prstGeom>
          <a:noFill/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7414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77056468-D728-4C51-9063-578487D02263}"/>
              </a:ext>
            </a:extLst>
          </p:cNvPr>
          <p:cNvSpPr txBox="1"/>
          <p:nvPr/>
        </p:nvSpPr>
        <p:spPr>
          <a:xfrm>
            <a:off x="1316736" y="305646"/>
            <a:ext cx="7168896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thaiDist">
              <a:tabLst>
                <a:tab pos="-810260" algn="l"/>
                <a:tab pos="-630555" algn="l"/>
              </a:tabLst>
            </a:pPr>
            <a:r>
              <a:rPr lang="th-TH" sz="44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4. ขณะที่นายร้อยชาวโรมันชื่อโ</a:t>
            </a:r>
            <a:r>
              <a:rPr lang="th-TH" sz="44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คร</a:t>
            </a:r>
            <a:r>
              <a:rPr lang="th-TH" sz="44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เนลีอัส</a:t>
            </a:r>
            <a:br>
              <a:rPr lang="th-TH" sz="44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</a:br>
            <a:r>
              <a:rPr lang="th-TH" sz="44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อธิฐานภาวนาอยู่ที่เมืองซีซารียา  </a:t>
            </a:r>
            <a:r>
              <a:rPr lang="th-TH" sz="44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เป</a:t>
            </a:r>
            <a:r>
              <a:rPr lang="th-TH" sz="44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โตรอาศัยอยู่กับใครและที่ไหน</a:t>
            </a:r>
            <a:r>
              <a:rPr lang="en-US" sz="44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?</a:t>
            </a:r>
            <a:r>
              <a:rPr lang="th-TH" sz="44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( กจ. </a:t>
            </a:r>
            <a:r>
              <a:rPr lang="en-US" sz="44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10:1-6) </a:t>
            </a:r>
            <a:r>
              <a:rPr lang="th-TH" sz="44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</a:t>
            </a:r>
            <a:endParaRPr lang="en-US" sz="4400" b="1" dirty="0">
              <a:effectLst/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457200" algn="thaiDist">
              <a:tabLst>
                <a:tab pos="-810260" algn="l"/>
                <a:tab pos="-630555" algn="l"/>
              </a:tabLst>
            </a:pPr>
            <a:endParaRPr lang="th-TH" sz="4400" b="1" dirty="0">
              <a:effectLst/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457200" algn="thaiDist">
              <a:tabLst>
                <a:tab pos="-810260" algn="l"/>
                <a:tab pos="-630555" algn="l"/>
              </a:tabLst>
            </a:pPr>
            <a:r>
              <a:rPr lang="th-TH" sz="44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ก.   ไอเนอ</a:t>
            </a:r>
            <a:r>
              <a:rPr lang="th-TH" sz="44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ัส</a:t>
            </a:r>
            <a:r>
              <a:rPr lang="th-TH" sz="44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  ที่เมืองลิดดา</a:t>
            </a:r>
            <a:endParaRPr lang="en-US" sz="4400" b="1" dirty="0">
              <a:effectLst/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457200" algn="thaiDist">
              <a:tabLst>
                <a:tab pos="-810260" algn="l"/>
                <a:tab pos="-630555" algn="l"/>
              </a:tabLst>
            </a:pPr>
            <a:r>
              <a:rPr lang="th-TH" sz="44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ข.   ศิษย์ของท่าน ชื่อนางทาบิทา เมือง</a:t>
            </a:r>
            <a:r>
              <a:rPr lang="th-TH" sz="44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ยัฟฟา</a:t>
            </a:r>
            <a:endParaRPr lang="en-US" sz="4400" b="1" dirty="0">
              <a:effectLst/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457200" algn="thaiDist">
              <a:tabLst>
                <a:tab pos="-810260" algn="l"/>
                <a:tab pos="-630555" algn="l"/>
              </a:tabLst>
            </a:pPr>
            <a:r>
              <a:rPr lang="th-TH" sz="44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ค.   อยู่เหล่าสาวกที่เยรูซาเล็ม</a:t>
            </a:r>
            <a:endParaRPr lang="en-US" sz="4400" b="1" dirty="0">
              <a:effectLst/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  <a:p>
            <a:pPr marL="457200" algn="thaiDist">
              <a:tabLst>
                <a:tab pos="-810260" algn="l"/>
                <a:tab pos="-630555" algn="l"/>
              </a:tabLst>
            </a:pPr>
            <a:r>
              <a:rPr lang="th-TH" sz="44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ง.   </a:t>
            </a:r>
            <a:r>
              <a:rPr lang="th-TH" sz="44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ซีโ</a:t>
            </a:r>
            <a:r>
              <a:rPr lang="th-TH" sz="4400" b="1" dirty="0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มนช่างฟอกหนัง  ที่เมือง</a:t>
            </a:r>
            <a:r>
              <a:rPr lang="th-TH" sz="4400" b="1" dirty="0" err="1">
                <a:effectLst/>
                <a:latin typeface="AngsanaUPC" panose="02020603050405020304" pitchFamily="18" charset="-34"/>
                <a:ea typeface="Calibri" panose="020F0502020204030204" pitchFamily="34" charset="0"/>
                <a:cs typeface="AngsanaUPC" panose="02020603050405020304" pitchFamily="18" charset="-34"/>
              </a:rPr>
              <a:t>ยัฟฟา</a:t>
            </a:r>
            <a:endParaRPr lang="en-US" sz="4400" b="1" dirty="0">
              <a:effectLst/>
              <a:latin typeface="AngsanaUPC" panose="02020603050405020304" pitchFamily="18" charset="-34"/>
              <a:ea typeface="Calibri" panose="020F0502020204030204" pitchFamily="34" charset="0"/>
              <a:cs typeface="AngsanaUPC" panose="02020603050405020304" pitchFamily="18" charset="-34"/>
            </a:endParaRPr>
          </a:p>
        </p:txBody>
      </p:sp>
      <p:sp>
        <p:nvSpPr>
          <p:cNvPr id="4" name="วงรี 3">
            <a:extLst>
              <a:ext uri="{FF2B5EF4-FFF2-40B4-BE49-F238E27FC236}">
                <a16:creationId xmlns:a16="http://schemas.microsoft.com/office/drawing/2014/main" id="{C1E205B4-DD9F-48D1-8964-EBDD14662846}"/>
              </a:ext>
            </a:extLst>
          </p:cNvPr>
          <p:cNvSpPr/>
          <p:nvPr/>
        </p:nvSpPr>
        <p:spPr>
          <a:xfrm>
            <a:off x="1627632" y="4992624"/>
            <a:ext cx="694944" cy="731520"/>
          </a:xfrm>
          <a:prstGeom prst="ellipse">
            <a:avLst/>
          </a:prstGeom>
          <a:noFill/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3747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3CF1DE56-4FF7-4C9D-86AC-3A524719977B}"/>
              </a:ext>
            </a:extLst>
          </p:cNvPr>
          <p:cNvSpPr txBox="1"/>
          <p:nvPr/>
        </p:nvSpPr>
        <p:spPr>
          <a:xfrm>
            <a:off x="1911096" y="474256"/>
            <a:ext cx="6894576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/>
            <a:r>
              <a:rPr lang="th-TH" sz="4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5. เมื่อบารนาบัสและเปา</a:t>
            </a:r>
            <a:r>
              <a:rPr lang="th-TH" sz="4800" b="1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โล</a:t>
            </a:r>
            <a:r>
              <a:rPr lang="th-TH" sz="4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เดินทางเพื่อไปประกาศข่าวดีที่กรุงเยรูซาเล็ม มีใครมาช่วยงานด้วย (กจ 12:25)</a:t>
            </a:r>
          </a:p>
          <a:p>
            <a:pPr algn="thaiDist"/>
            <a:endParaRPr lang="th-TH" sz="48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1" algn="thaiDist"/>
            <a:r>
              <a:rPr lang="th-TH" sz="4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ก.  เอ</a:t>
            </a:r>
            <a:r>
              <a:rPr lang="th-TH" sz="4800" b="1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ลีมัส</a:t>
            </a:r>
            <a:r>
              <a:rPr lang="th-TH" sz="4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ผู้วิเศษ</a:t>
            </a:r>
          </a:p>
          <a:p>
            <a:pPr lvl="1" algn="thaiDist"/>
            <a:r>
              <a:rPr lang="th-TH" sz="4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ข.  อัครสาวก</a:t>
            </a:r>
          </a:p>
          <a:p>
            <a:pPr lvl="1" algn="thaiDist"/>
            <a:r>
              <a:rPr lang="th-TH" sz="4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ค.  ยอห</a:t>
            </a:r>
            <a:r>
              <a:rPr lang="th-TH" sz="4800" b="1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์น</a:t>
            </a:r>
            <a:r>
              <a:rPr lang="th-TH" sz="4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 มาระโก</a:t>
            </a:r>
          </a:p>
          <a:p>
            <a:pPr lvl="1" algn="thaiDist"/>
            <a:r>
              <a:rPr lang="th-TH" sz="4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ง.  </a:t>
            </a:r>
            <a:r>
              <a:rPr lang="th-TH" sz="4800" b="1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เป</a:t>
            </a:r>
            <a:r>
              <a:rPr lang="th-TH" sz="4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โตร </a:t>
            </a:r>
          </a:p>
        </p:txBody>
      </p:sp>
      <p:sp>
        <p:nvSpPr>
          <p:cNvPr id="4" name="วงรี 3">
            <a:extLst>
              <a:ext uri="{FF2B5EF4-FFF2-40B4-BE49-F238E27FC236}">
                <a16:creationId xmlns:a16="http://schemas.microsoft.com/office/drawing/2014/main" id="{7F8EDB70-66CD-4F85-B6EC-1358AE8E76C3}"/>
              </a:ext>
            </a:extLst>
          </p:cNvPr>
          <p:cNvSpPr/>
          <p:nvPr/>
        </p:nvSpPr>
        <p:spPr>
          <a:xfrm>
            <a:off x="2249424" y="4983480"/>
            <a:ext cx="694944" cy="731520"/>
          </a:xfrm>
          <a:prstGeom prst="ellipse">
            <a:avLst/>
          </a:prstGeom>
          <a:noFill/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2542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9FC0E5B2-0610-4D93-AFD8-56638D29D613}"/>
              </a:ext>
            </a:extLst>
          </p:cNvPr>
          <p:cNvSpPr txBox="1"/>
          <p:nvPr/>
        </p:nvSpPr>
        <p:spPr>
          <a:xfrm>
            <a:off x="1920240" y="551194"/>
            <a:ext cx="704088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/>
            <a:r>
              <a:rPr lang="th-TH" sz="40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6.ข้อใดเป็นคำพูดที่เปา</a:t>
            </a:r>
            <a:r>
              <a:rPr lang="th-TH" sz="4000" b="1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โล</a:t>
            </a:r>
            <a:r>
              <a:rPr lang="th-TH" sz="40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กล่าวขณะเห็นคนง่อยที่เมือง</a:t>
            </a:r>
            <a:r>
              <a:rPr lang="th-TH" sz="4000" b="1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ลิส</a:t>
            </a:r>
            <a:r>
              <a:rPr lang="th-TH" sz="40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ตรามีความเชื่อพอจะรับการรักษาให้หายจากโรคได้   (กจ 14:9-10)</a:t>
            </a:r>
          </a:p>
          <a:p>
            <a:pPr algn="thaiDist"/>
            <a:r>
              <a:rPr lang="th-TH" sz="40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                                       </a:t>
            </a:r>
          </a:p>
          <a:p>
            <a:pPr algn="thaiDist"/>
            <a:r>
              <a:rPr lang="th-TH" sz="40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ก.  จงลุกขึ้นยืนเถิด                                                       </a:t>
            </a:r>
          </a:p>
          <a:p>
            <a:pPr algn="thaiDist"/>
            <a:r>
              <a:rPr lang="th-TH" sz="40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ข.  เราพอใจจงลุกขึ้นยืนเถิด</a:t>
            </a:r>
          </a:p>
          <a:p>
            <a:pPr algn="thaiDist"/>
            <a:r>
              <a:rPr lang="th-TH" sz="40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ค.  จงลุกขึ้นแล้วกระโดด และเดินไป                                        </a:t>
            </a:r>
          </a:p>
          <a:p>
            <a:pPr algn="thaiDist"/>
            <a:r>
              <a:rPr lang="th-TH" sz="40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ง.  “จงลุกขึ้น ไปเถิด ความเชื่อของท่านทำให้ท่าน</a:t>
            </a:r>
          </a:p>
          <a:p>
            <a:pPr algn="thaiDist"/>
            <a:r>
              <a:rPr lang="th-TH" sz="40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     รอดพ้นแล้ว”</a:t>
            </a:r>
          </a:p>
        </p:txBody>
      </p:sp>
      <p:sp>
        <p:nvSpPr>
          <p:cNvPr id="4" name="วงรี 3">
            <a:extLst>
              <a:ext uri="{FF2B5EF4-FFF2-40B4-BE49-F238E27FC236}">
                <a16:creationId xmlns:a16="http://schemas.microsoft.com/office/drawing/2014/main" id="{93F3F573-63BD-4F5A-9178-85C9DDB8DC16}"/>
              </a:ext>
            </a:extLst>
          </p:cNvPr>
          <p:cNvSpPr/>
          <p:nvPr/>
        </p:nvSpPr>
        <p:spPr>
          <a:xfrm>
            <a:off x="1700784" y="3001589"/>
            <a:ext cx="694944" cy="731520"/>
          </a:xfrm>
          <a:prstGeom prst="ellipse">
            <a:avLst/>
          </a:prstGeom>
          <a:noFill/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86112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9251449C-456F-487A-A7B6-7623BAD9EB73}"/>
              </a:ext>
            </a:extLst>
          </p:cNvPr>
          <p:cNvSpPr txBox="1"/>
          <p:nvPr/>
        </p:nvSpPr>
        <p:spPr>
          <a:xfrm>
            <a:off x="1783080" y="600932"/>
            <a:ext cx="7031736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54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7. เมื่อแยกทางกับเปา</a:t>
            </a:r>
            <a:r>
              <a:rPr lang="th-TH" sz="5400" b="1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โล</a:t>
            </a:r>
            <a:r>
              <a:rPr lang="th-TH" sz="54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   บารนาบัสพามาระโก  เดินทางไปที่ใด  (กจ.15: 39)         </a:t>
            </a:r>
          </a:p>
          <a:p>
            <a:r>
              <a:rPr lang="th-TH" sz="54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ก.     เกาะปัทมอส</a:t>
            </a:r>
          </a:p>
          <a:p>
            <a:r>
              <a:rPr lang="th-TH" sz="54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ข.    เกาะไซปรัส</a:t>
            </a:r>
          </a:p>
          <a:p>
            <a:r>
              <a:rPr lang="th-TH" sz="54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ค.    เมือง</a:t>
            </a:r>
            <a:r>
              <a:rPr lang="th-TH" sz="5400" b="1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ลิส</a:t>
            </a:r>
            <a:r>
              <a:rPr lang="th-TH" sz="54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ตรา</a:t>
            </a:r>
          </a:p>
          <a:p>
            <a:r>
              <a:rPr lang="th-TH" sz="54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ง.     มาซิโดเนีย</a:t>
            </a:r>
          </a:p>
        </p:txBody>
      </p:sp>
      <p:sp>
        <p:nvSpPr>
          <p:cNvPr id="6" name="วงรี 5">
            <a:extLst>
              <a:ext uri="{FF2B5EF4-FFF2-40B4-BE49-F238E27FC236}">
                <a16:creationId xmlns:a16="http://schemas.microsoft.com/office/drawing/2014/main" id="{D99612F5-1CF7-4012-88C8-F88F2A6BF7B8}"/>
              </a:ext>
            </a:extLst>
          </p:cNvPr>
          <p:cNvSpPr/>
          <p:nvPr/>
        </p:nvSpPr>
        <p:spPr>
          <a:xfrm>
            <a:off x="1700784" y="3986784"/>
            <a:ext cx="694944" cy="731520"/>
          </a:xfrm>
          <a:prstGeom prst="ellipse">
            <a:avLst/>
          </a:prstGeom>
          <a:noFill/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36402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43354826-DDC2-47A7-84F2-597C132BA7E6}"/>
              </a:ext>
            </a:extLst>
          </p:cNvPr>
          <p:cNvSpPr txBox="1"/>
          <p:nvPr/>
        </p:nvSpPr>
        <p:spPr>
          <a:xfrm>
            <a:off x="1618488" y="461094"/>
            <a:ext cx="7251192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/>
            <a:r>
              <a:rPr lang="th-TH" sz="44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8. คำปราศรัยของเปา</a:t>
            </a:r>
            <a:r>
              <a:rPr lang="th-TH" sz="4400" b="1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โล</a:t>
            </a:r>
            <a:r>
              <a:rPr lang="th-TH" sz="44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ต่อหน้าอภิรัฐสภา: คำกล่าวเรื่องใดของเปา</a:t>
            </a:r>
            <a:r>
              <a:rPr lang="th-TH" sz="4400" b="1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โล</a:t>
            </a:r>
            <a:r>
              <a:rPr lang="th-TH" sz="44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ที่บางคนหัวเราะเยาะ บางคนพูดว่า “รอไว้ฟังเรื่องนี้จากท่านในคราวหน้าก็แล้วกัน (17: 32)</a:t>
            </a:r>
          </a:p>
          <a:p>
            <a:pPr algn="thaiDist"/>
            <a:endParaRPr lang="th-TH" sz="44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algn="thaiDist"/>
            <a:r>
              <a:rPr lang="th-TH" sz="44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ก.  เรื่องการกลับคืนชีวิตของบรรดาผู้ตาย </a:t>
            </a:r>
          </a:p>
          <a:p>
            <a:pPr algn="thaiDist"/>
            <a:r>
              <a:rPr lang="th-TH" sz="44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ข.  เรื่องพระเยซูเจ้าทรงถูกตรึงกางเขน</a:t>
            </a:r>
          </a:p>
          <a:p>
            <a:pPr algn="thaiDist"/>
            <a:r>
              <a:rPr lang="th-TH" sz="44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ค.  เรื่องพระเจ้าที่ตรัสสั่งให้มนุษย์ทุกคนกลับใจ</a:t>
            </a:r>
          </a:p>
          <a:p>
            <a:pPr algn="thaiDist"/>
            <a:r>
              <a:rPr lang="th-TH" sz="44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ง.  เรื่องพระเจ้าจะพิพากษาโลก	</a:t>
            </a:r>
          </a:p>
        </p:txBody>
      </p:sp>
      <p:sp>
        <p:nvSpPr>
          <p:cNvPr id="4" name="วงรี 3">
            <a:extLst>
              <a:ext uri="{FF2B5EF4-FFF2-40B4-BE49-F238E27FC236}">
                <a16:creationId xmlns:a16="http://schemas.microsoft.com/office/drawing/2014/main" id="{82B95434-63B1-42D0-860D-E9B26CE0E762}"/>
              </a:ext>
            </a:extLst>
          </p:cNvPr>
          <p:cNvSpPr/>
          <p:nvPr/>
        </p:nvSpPr>
        <p:spPr>
          <a:xfrm>
            <a:off x="1517904" y="3867912"/>
            <a:ext cx="694944" cy="731520"/>
          </a:xfrm>
          <a:prstGeom prst="ellipse">
            <a:avLst/>
          </a:prstGeom>
          <a:noFill/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39571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ช่อ">
  <a:themeElements>
    <a:clrScheme name="ช่อ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ช่อ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ช่อ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27</TotalTime>
  <Words>709</Words>
  <Application>Microsoft Office PowerPoint</Application>
  <PresentationFormat>นำเสนอทางหน้าจอ (4:3)</PresentationFormat>
  <Paragraphs>63</Paragraphs>
  <Slides>11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4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11</vt:i4>
      </vt:variant>
    </vt:vector>
  </HeadingPairs>
  <TitlesOfParts>
    <vt:vector size="16" baseType="lpstr">
      <vt:lpstr>AngsanaUPC</vt:lpstr>
      <vt:lpstr>Arial</vt:lpstr>
      <vt:lpstr>Century Gothic</vt:lpstr>
      <vt:lpstr>Wingdings 3</vt:lpstr>
      <vt:lpstr>ช่อ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Sombat Ngamvong</dc:creator>
  <cp:lastModifiedBy>Sombat Ngamvong</cp:lastModifiedBy>
  <cp:revision>4</cp:revision>
  <dcterms:created xsi:type="dcterms:W3CDTF">2021-01-21T02:32:18Z</dcterms:created>
  <dcterms:modified xsi:type="dcterms:W3CDTF">2021-01-21T03:00:15Z</dcterms:modified>
</cp:coreProperties>
</file>