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0" r:id="rId1"/>
  </p:sldMasterIdLst>
  <p:sldIdLst>
    <p:sldId id="256" r:id="rId2"/>
    <p:sldId id="257" r:id="rId3"/>
    <p:sldId id="267" r:id="rId4"/>
    <p:sldId id="259" r:id="rId5"/>
    <p:sldId id="260" r:id="rId6"/>
    <p:sldId id="268" r:id="rId7"/>
    <p:sldId id="262" r:id="rId8"/>
    <p:sldId id="263" r:id="rId9"/>
    <p:sldId id="264" r:id="rId10"/>
    <p:sldId id="265" r:id="rId11"/>
    <p:sldId id="266" r:id="rId12"/>
    <p:sldId id="258" r:id="rId13"/>
    <p:sldId id="261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84745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41965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44311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63050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670721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824331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5838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0105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3315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4528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77041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06505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40184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07213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29244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16346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-318"/>
            <a:ext cx="1952272" cy="6853571"/>
            <a:chOff x="6627813" y="195220"/>
            <a:chExt cx="1952625" cy="5678531"/>
          </a:xfrm>
          <a:solidFill>
            <a:schemeClr val="accent1"/>
          </a:solidFill>
        </p:grpSpPr>
        <p:sp>
          <p:nvSpPr>
            <p:cNvPr id="50" name="Freeform 27"/>
            <p:cNvSpPr/>
            <p:nvPr/>
          </p:nvSpPr>
          <p:spPr bwMode="auto">
            <a:xfrm>
              <a:off x="6627813" y="19522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010DC-720C-40EA-A7B0-34D983BD1BBB}" type="datetimeFigureOut">
              <a:rPr lang="th-TH" smtClean="0"/>
              <a:t>22/01/64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60720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  <p:sldLayoutId id="2147483813" r:id="rId13"/>
    <p:sldLayoutId id="2147483814" r:id="rId14"/>
    <p:sldLayoutId id="2147483815" r:id="rId15"/>
    <p:sldLayoutId id="214748381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184483ED-B7DB-4068-9725-B096579EA6AC}"/>
              </a:ext>
            </a:extLst>
          </p:cNvPr>
          <p:cNvSpPr txBox="1"/>
          <p:nvPr/>
        </p:nvSpPr>
        <p:spPr>
          <a:xfrm>
            <a:off x="1743456" y="1271688"/>
            <a:ext cx="609600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6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คำถามกิจการอัครสาวก</a:t>
            </a:r>
          </a:p>
          <a:p>
            <a:pPr algn="ctr"/>
            <a:r>
              <a:rPr lang="th-TH" sz="6000" b="1" dirty="0">
                <a:solidFill>
                  <a:srgbClr val="FFFF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ถูก - ผิด</a:t>
            </a:r>
            <a:endParaRPr lang="en-US" sz="6000" b="1" dirty="0">
              <a:solidFill>
                <a:srgbClr val="FFFF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algn="ctr"/>
            <a:r>
              <a:rPr lang="en-US" sz="6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Family Bible Quiz</a:t>
            </a:r>
            <a:endParaRPr lang="th-TH" sz="60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algn="ctr"/>
            <a:r>
              <a:rPr lang="th-TH" sz="6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รอบชิงชนะเลิศ </a:t>
            </a:r>
          </a:p>
          <a:p>
            <a:pPr algn="ctr"/>
            <a:r>
              <a:rPr lang="th-TH" sz="6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วันเสาร์ที่ 23 มกราคม 2021</a:t>
            </a:r>
          </a:p>
        </p:txBody>
      </p:sp>
    </p:spTree>
    <p:extLst>
      <p:ext uri="{BB962C8B-B14F-4D97-AF65-F5344CB8AC3E}">
        <p14:creationId xmlns:p14="http://schemas.microsoft.com/office/powerpoint/2010/main" val="1600560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36204F25-F432-4805-AFED-E915B8181E94}"/>
              </a:ext>
            </a:extLst>
          </p:cNvPr>
          <p:cNvSpPr txBox="1"/>
          <p:nvPr/>
        </p:nvSpPr>
        <p:spPr>
          <a:xfrm>
            <a:off x="1682496" y="715023"/>
            <a:ext cx="7050024" cy="3207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>
              <a:lnSpc>
                <a:spcPct val="115000"/>
              </a:lnSpc>
              <a:spcAft>
                <a:spcPts val="1000"/>
              </a:spcAft>
            </a:pP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กจ. </a:t>
            </a:r>
            <a:r>
              <a:rPr lang="en-US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23:11</a:t>
            </a: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​คืน​ต่อมา องค์​พระ​ผู้​เป็น​เจ้า​เสด็จ​มา​ทรง​ยืน​ใกล้​เปา</a:t>
            </a:r>
            <a:r>
              <a:rPr lang="th-TH" sz="44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โล</a:t>
            </a: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ตรัส​ว่า “ทำ​ใจดีๆ ไว้ เจ้า​ได้​เป็น​พยาน​ยืนยัน​ถึง​เรา​ที่​กรุง​</a:t>
            </a:r>
            <a:r>
              <a:rPr lang="th-TH" sz="44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เย</a:t>
            </a: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​รู​ซา​เล็ม​อย่างไร เจ้า​จะ​ต้อง​เป็น​พยาน​</a:t>
            </a:r>
            <a:r>
              <a:rPr lang="th-TH" sz="4400" b="1" dirty="0">
                <a:solidFill>
                  <a:srgbClr val="FFFF00"/>
                </a:solidFill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​ที่ทั่วโลก</a:t>
            </a: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​อย่าง​นั้น​ด้วย”</a:t>
            </a:r>
            <a:endParaRPr lang="en-US" sz="3200" b="1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8517E43E-9C0A-4C0F-B0C8-5FC46D30CAD5}"/>
              </a:ext>
            </a:extLst>
          </p:cNvPr>
          <p:cNvSpPr txBox="1"/>
          <p:nvPr/>
        </p:nvSpPr>
        <p:spPr>
          <a:xfrm>
            <a:off x="2523744" y="4508099"/>
            <a:ext cx="4572000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--- </a:t>
            </a:r>
            <a:r>
              <a:rPr kumimoji="0" lang="th-TH" sz="8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ผิด</a:t>
            </a: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 ---</a:t>
            </a:r>
          </a:p>
          <a:p>
            <a:pPr algn="ctr"/>
            <a:r>
              <a:rPr lang="th-TH" sz="5400" b="1" dirty="0">
                <a:solidFill>
                  <a:srgbClr val="FFFF00"/>
                </a:solidFill>
                <a:latin typeface="Calibri" panose="020F0502020204030204" pitchFamily="34" charset="0"/>
                <a:cs typeface="Angsana New" panose="02020603050405020304" pitchFamily="18" charset="-34"/>
              </a:rPr>
              <a:t>กรุงโรม</a:t>
            </a:r>
            <a:endParaRPr lang="th-TH" dirty="0"/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827F70C5-9C91-44C7-B3AB-0BA8C67F0247}"/>
              </a:ext>
            </a:extLst>
          </p:cNvPr>
          <p:cNvSpPr/>
          <p:nvPr/>
        </p:nvSpPr>
        <p:spPr>
          <a:xfrm>
            <a:off x="1920240" y="4352650"/>
            <a:ext cx="6144768" cy="22775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432C9C99-3078-43FD-B6B5-95FBA89A8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5676" y="729996"/>
            <a:ext cx="486156" cy="48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2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F23D3C5B-4393-43EC-BF9D-3441A0274265}"/>
              </a:ext>
            </a:extLst>
          </p:cNvPr>
          <p:cNvSpPr txBox="1"/>
          <p:nvPr/>
        </p:nvSpPr>
        <p:spPr>
          <a:xfrm>
            <a:off x="1691640" y="647188"/>
            <a:ext cx="7223760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>
              <a:lnSpc>
                <a:spcPct val="115000"/>
              </a:lnSpc>
              <a:spcAft>
                <a:spcPts val="1000"/>
              </a:spcAft>
            </a:pPr>
            <a:r>
              <a:rPr lang="th-TH" sz="4000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กจ. </a:t>
            </a:r>
            <a:r>
              <a:rPr lang="en-US" sz="4000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28:4-5</a:t>
            </a:r>
            <a:r>
              <a:rPr lang="th-TH" sz="4000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​เมื่อ​ชาวเกาะ​เห็น​งู​กัด​ติด​ห้อย​ที่</a:t>
            </a:r>
            <a:r>
              <a:rPr lang="th-TH" sz="4000" dirty="0">
                <a:solidFill>
                  <a:srgbClr val="FFFF00"/>
                </a:solidFill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​เท้า</a:t>
            </a:r>
            <a:r>
              <a:rPr lang="th-TH" sz="4000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​เปา</a:t>
            </a:r>
            <a:r>
              <a:rPr lang="th-TH" sz="4000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โล</a:t>
            </a:r>
            <a:r>
              <a:rPr lang="th-TH" sz="4000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​เช่นนั้น ก็​พูด​กัน​ว่า “ชาย​คน​นี้​เป็น​ฆาตกร​</a:t>
            </a:r>
            <a:r>
              <a:rPr lang="th-TH" sz="4000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แน่ๆ</a:t>
            </a:r>
            <a:r>
              <a:rPr lang="th-TH" sz="4000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เพราะ​แม้ว่า​เขา​จะ​รอด​พ้น​จาก​ทะเล แต่​ความ​ยุติธรรม​ของ​พระ​เจ้าไม่​ยอม​ให้​มี​ชีวิต​ต่อไป” ​เปา</a:t>
            </a:r>
            <a:r>
              <a:rPr lang="th-TH" sz="4000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โล</a:t>
            </a:r>
            <a:r>
              <a:rPr lang="th-TH" sz="4000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​สลัด​งู​ลง​ไป​ใน​กอง​ไฟ​และ​ไม่​ได้​รับ​บาดเจ็บ​แต่ประการใด</a:t>
            </a:r>
            <a:endParaRPr lang="en-US" sz="2800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B93C509A-F113-4E5E-B9F9-6438BA1A06E2}"/>
              </a:ext>
            </a:extLst>
          </p:cNvPr>
          <p:cNvSpPr txBox="1"/>
          <p:nvPr/>
        </p:nvSpPr>
        <p:spPr>
          <a:xfrm>
            <a:off x="2523744" y="4508099"/>
            <a:ext cx="4572000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--- </a:t>
            </a:r>
            <a:r>
              <a:rPr kumimoji="0" lang="th-TH" sz="8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ผิด</a:t>
            </a: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 ---</a:t>
            </a:r>
          </a:p>
          <a:p>
            <a:pPr algn="ctr"/>
            <a:r>
              <a:rPr lang="th-TH" sz="5400" b="1" dirty="0">
                <a:solidFill>
                  <a:srgbClr val="FFFF00"/>
                </a:solidFill>
                <a:latin typeface="Calibri" panose="020F0502020204030204" pitchFamily="34" charset="0"/>
                <a:cs typeface="Angsana New" panose="02020603050405020304" pitchFamily="18" charset="-34"/>
              </a:rPr>
              <a:t>มือ</a:t>
            </a:r>
            <a:endParaRPr lang="th-TH" dirty="0"/>
          </a:p>
        </p:txBody>
      </p:sp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9C95C31E-78B4-486D-A71C-5F7D5C16D95C}"/>
              </a:ext>
            </a:extLst>
          </p:cNvPr>
          <p:cNvSpPr/>
          <p:nvPr/>
        </p:nvSpPr>
        <p:spPr>
          <a:xfrm>
            <a:off x="1856232" y="4278951"/>
            <a:ext cx="6144768" cy="240309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14F4911F-697F-4331-983B-2982AFF873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5676" y="729996"/>
            <a:ext cx="486156" cy="48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34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74809EA1-DD70-4B74-8983-29D63B717E0E}"/>
              </a:ext>
            </a:extLst>
          </p:cNvPr>
          <p:cNvSpPr txBox="1"/>
          <p:nvPr/>
        </p:nvSpPr>
        <p:spPr>
          <a:xfrm>
            <a:off x="1874520" y="729484"/>
            <a:ext cx="6839712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>
              <a:lnSpc>
                <a:spcPct val="115000"/>
              </a:lnSpc>
              <a:spcAft>
                <a:spcPts val="1000"/>
              </a:spcAft>
            </a:pP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กจ. </a:t>
            </a:r>
            <a:r>
              <a:rPr lang="en-US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3:1-2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​วันหนึ่ง เวลา​บ่าย​สาม​โมง</a:t>
            </a:r>
            <a:r>
              <a:rPr lang="th-TH" sz="36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​โตร​และ​ยอห</a:t>
            </a:r>
            <a:r>
              <a:rPr lang="th-TH" sz="36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์น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​กำลัง​ขึ้น​ไป​ที่​พระ​วิหาร​เพื่อ​อธิษ​ฐาน​ภาวนา ​ที่​ประตู​พระ​วิหาร​ซึ่ง​เรียก​กัน​ว่า “</a:t>
            </a:r>
            <a:r>
              <a:rPr lang="th-TH" sz="3600" b="1" dirty="0">
                <a:solidFill>
                  <a:srgbClr val="FFFF00"/>
                </a:solidFill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ประตู​สวรรค์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” มี​ชาย​คน​หนึ่ง​เป็น​ง่อย​แต่​กำเนิด มี​ผู้​หาม​คน​ง่อย​ผู้​นี้​มา​ไว้​ที่นั่น​ทุก​วัน​เพื่อ​ขอทาน​จาก​คน​ที่​เข้า​ไป​ใน​พระ​วิหาร</a:t>
            </a:r>
            <a:endParaRPr lang="en-US" sz="2400" b="1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8D997E3B-15D4-4741-B707-14815886C1F2}"/>
              </a:ext>
            </a:extLst>
          </p:cNvPr>
          <p:cNvSpPr txBox="1"/>
          <p:nvPr/>
        </p:nvSpPr>
        <p:spPr>
          <a:xfrm>
            <a:off x="2697480" y="4095821"/>
            <a:ext cx="4572000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--- </a:t>
            </a:r>
            <a:r>
              <a:rPr kumimoji="0" lang="th-TH" sz="8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ผิด</a:t>
            </a: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 ---</a:t>
            </a:r>
          </a:p>
          <a:p>
            <a:pPr algn="ctr"/>
            <a:r>
              <a:rPr lang="th-TH" sz="5400" b="1" dirty="0">
                <a:solidFill>
                  <a:srgbClr val="FFFF00"/>
                </a:solidFill>
                <a:latin typeface="Calibri" panose="020F0502020204030204" pitchFamily="34" charset="0"/>
                <a:cs typeface="Angsana New" panose="02020603050405020304" pitchFamily="18" charset="-34"/>
              </a:rPr>
              <a:t>ประตูงาม</a:t>
            </a:r>
            <a:endParaRPr lang="th-TH" dirty="0"/>
          </a:p>
        </p:txBody>
      </p:sp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D17FE15C-A122-41EC-ADBF-88E1957DFFA1}"/>
              </a:ext>
            </a:extLst>
          </p:cNvPr>
          <p:cNvSpPr/>
          <p:nvPr/>
        </p:nvSpPr>
        <p:spPr>
          <a:xfrm>
            <a:off x="1847088" y="4168647"/>
            <a:ext cx="6144768" cy="240309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0810C4-8A14-43D3-AA0C-0B3DC22AE8E2}"/>
              </a:ext>
            </a:extLst>
          </p:cNvPr>
          <p:cNvSpPr txBox="1"/>
          <p:nvPr/>
        </p:nvSpPr>
        <p:spPr>
          <a:xfrm>
            <a:off x="429768" y="729484"/>
            <a:ext cx="665825" cy="58477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/>
              <a:t>11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03342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4A0D74D9-5736-4ABE-84F1-E96A7EA6519E}"/>
              </a:ext>
            </a:extLst>
          </p:cNvPr>
          <p:cNvSpPr txBox="1"/>
          <p:nvPr/>
        </p:nvSpPr>
        <p:spPr>
          <a:xfrm>
            <a:off x="1618488" y="771254"/>
            <a:ext cx="7196328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>
              <a:lnSpc>
                <a:spcPct val="115000"/>
              </a:lnSpc>
              <a:spcAft>
                <a:spcPts val="1000"/>
              </a:spcAft>
            </a:pP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กจ. 8:29-31 ​​พระ​จิต​เจ้า​ตรัส​สั่ง​</a:t>
            </a:r>
            <a:r>
              <a:rPr lang="th-TH" sz="36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ฟิลิป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​ว่า “จง​ตาม​รถ​คัน​นั้น​ไป​ให้​ทัน” ​</a:t>
            </a:r>
            <a:r>
              <a:rPr lang="th-TH" sz="36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ฟิลิป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​วิ่ง​ตาม​ไป ได้ยิน​เขา​กำลัง​อ่าน​หนังสือ​ของ​ประ​กา​ศก​</a:t>
            </a:r>
            <a:r>
              <a:rPr lang="th-TH" sz="3600" b="1" dirty="0">
                <a:solidFill>
                  <a:srgbClr val="FFFF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เอลีชา 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จึง​ถาม​ว่า “ท่าน​เข้าใจ​ข้อ​ความ​ที่​กำลัง​อ่าน​หรือ” ขันที​ตอบ​ว่า “ข้าพ​เจ้า​จะ​เข้าใจ​ได้​อย่างไร ถ้า​ไม่​มี​ใคร​อธิบาย” แล้ว​เขา​ก็​เชิญ​</a:t>
            </a:r>
            <a:r>
              <a:rPr lang="th-TH" sz="36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ฟิลิป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​ขึ้น​ไป​นั่ง​ด้วย</a:t>
            </a:r>
            <a:endParaRPr lang="en-US" sz="2400" b="1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E3B04B94-66DD-4CE4-8082-4EDE3DF40600}"/>
              </a:ext>
            </a:extLst>
          </p:cNvPr>
          <p:cNvSpPr txBox="1"/>
          <p:nvPr/>
        </p:nvSpPr>
        <p:spPr>
          <a:xfrm>
            <a:off x="2505456" y="4178117"/>
            <a:ext cx="4572000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--- </a:t>
            </a:r>
            <a:r>
              <a:rPr kumimoji="0" lang="th-TH" sz="8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ผิด</a:t>
            </a: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 ---</a:t>
            </a:r>
          </a:p>
          <a:p>
            <a:pPr algn="ctr"/>
            <a:r>
              <a:rPr lang="th-TH" sz="5400" b="1" dirty="0">
                <a:solidFill>
                  <a:srgbClr val="FFFF00"/>
                </a:solidFill>
                <a:latin typeface="Calibri" panose="020F0502020204030204" pitchFamily="34" charset="0"/>
                <a:cs typeface="Angsana New" panose="02020603050405020304" pitchFamily="18" charset="-34"/>
              </a:rPr>
              <a:t>เอลียา</a:t>
            </a:r>
            <a:r>
              <a:rPr lang="th-TH" sz="5400" b="1" dirty="0" err="1">
                <a:solidFill>
                  <a:srgbClr val="FFFF00"/>
                </a:solidFill>
                <a:latin typeface="Calibri" panose="020F0502020204030204" pitchFamily="34" charset="0"/>
                <a:cs typeface="Angsana New" panose="02020603050405020304" pitchFamily="18" charset="-34"/>
              </a:rPr>
              <a:t>ห์</a:t>
            </a:r>
            <a:endParaRPr lang="th-TH" dirty="0"/>
          </a:p>
        </p:txBody>
      </p:sp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B320571C-E59F-4608-BB7A-7891FA127402}"/>
              </a:ext>
            </a:extLst>
          </p:cNvPr>
          <p:cNvSpPr/>
          <p:nvPr/>
        </p:nvSpPr>
        <p:spPr>
          <a:xfrm>
            <a:off x="1956816" y="4178117"/>
            <a:ext cx="6144768" cy="240309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BBC0F9-1029-4D68-8635-F1357A159402}"/>
              </a:ext>
            </a:extLst>
          </p:cNvPr>
          <p:cNvSpPr txBox="1"/>
          <p:nvPr/>
        </p:nvSpPr>
        <p:spPr>
          <a:xfrm>
            <a:off x="257452" y="653536"/>
            <a:ext cx="665825" cy="58477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3200" b="1" dirty="0"/>
              <a:t>  12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71891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BFF63752-E7BD-4360-8395-E8776386535D}"/>
              </a:ext>
            </a:extLst>
          </p:cNvPr>
          <p:cNvSpPr txBox="1"/>
          <p:nvPr/>
        </p:nvSpPr>
        <p:spPr>
          <a:xfrm>
            <a:off x="1536192" y="632603"/>
            <a:ext cx="7068312" cy="29281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>
              <a:lnSpc>
                <a:spcPct val="115000"/>
              </a:lnSpc>
              <a:spcAft>
                <a:spcPts val="1000"/>
              </a:spcAft>
            </a:pPr>
            <a:r>
              <a:rPr lang="th-TH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กจ. 1:23 ​ผู้​ที่มา​ชุมนุม​กัน​เสนอ​ชื่อ​ชาย​สอง​คน คือ​โย​เซฟ​ที่​เรียก​ว่า</a:t>
            </a:r>
            <a:r>
              <a:rPr lang="th-TH" sz="5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​</a:t>
            </a:r>
            <a:r>
              <a:rPr lang="th-TH" sz="5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บาร์​</a:t>
            </a:r>
            <a:r>
              <a:rPr lang="th-TH" sz="5400" b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นา</a:t>
            </a:r>
            <a:r>
              <a:rPr lang="th-TH" sz="5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​บัส</a:t>
            </a:r>
            <a:r>
              <a:rPr lang="th-TH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​หรือ​ยุ​</a:t>
            </a:r>
            <a:r>
              <a:rPr lang="th-TH" sz="5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สทัส</a:t>
            </a:r>
            <a:r>
              <a:rPr lang="th-TH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 และ​อีก​คน​หนึ่ง​ชื่อ​</a:t>
            </a:r>
            <a:r>
              <a:rPr lang="th-TH" sz="5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มัทธีอัส</a:t>
            </a:r>
            <a:endParaRPr lang="en-US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26501BCC-0460-4F0D-970C-336FBFE7A71A}"/>
              </a:ext>
            </a:extLst>
          </p:cNvPr>
          <p:cNvSpPr txBox="1"/>
          <p:nvPr/>
        </p:nvSpPr>
        <p:spPr>
          <a:xfrm>
            <a:off x="2286000" y="3822299"/>
            <a:ext cx="4572000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--- </a:t>
            </a:r>
            <a:r>
              <a:rPr kumimoji="0" lang="th-TH" sz="8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ผิด</a:t>
            </a: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 ---</a:t>
            </a:r>
          </a:p>
          <a:p>
            <a:pPr algn="ctr"/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บาร์​ซับ​บัส</a:t>
            </a:r>
            <a:endParaRPr lang="th-TH" dirty="0"/>
          </a:p>
        </p:txBody>
      </p:sp>
      <p:sp>
        <p:nvSpPr>
          <p:cNvPr id="8" name="สี่เหลี่ยมผืนผ้า: มุมมน 7">
            <a:extLst>
              <a:ext uri="{FF2B5EF4-FFF2-40B4-BE49-F238E27FC236}">
                <a16:creationId xmlns:a16="http://schemas.microsoft.com/office/drawing/2014/main" id="{F1BBCE56-1C5C-4798-A276-60CBA2C7E260}"/>
              </a:ext>
            </a:extLst>
          </p:cNvPr>
          <p:cNvSpPr/>
          <p:nvPr/>
        </p:nvSpPr>
        <p:spPr>
          <a:xfrm>
            <a:off x="1847088" y="3958335"/>
            <a:ext cx="6144768" cy="240309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68DC784F-A514-473A-A563-234D793C8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76" y="729996"/>
            <a:ext cx="486156" cy="48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86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74809EA1-DD70-4B74-8983-29D63B717E0E}"/>
              </a:ext>
            </a:extLst>
          </p:cNvPr>
          <p:cNvSpPr txBox="1"/>
          <p:nvPr/>
        </p:nvSpPr>
        <p:spPr>
          <a:xfrm>
            <a:off x="1109709" y="729484"/>
            <a:ext cx="7794594" cy="52445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th-TH" sz="28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กจ. </a:t>
            </a:r>
            <a:r>
              <a:rPr lang="en-US" sz="28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2:42-47</a:t>
            </a:r>
            <a:r>
              <a:rPr lang="th-TH" sz="28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​</a:t>
            </a:r>
            <a:r>
              <a:rPr lang="th-TH" sz="2800" b="0" i="0" baseline="30000" dirty="0">
                <a:effectLst/>
                <a:latin typeface="tahoma" panose="020B0604030504040204" pitchFamily="34" charset="0"/>
              </a:rPr>
              <a:t> </a:t>
            </a:r>
            <a:r>
              <a:rPr lang="th-TH" sz="2800" b="1" i="0" dirty="0">
                <a:effectLst/>
                <a:latin typeface="tahoma" panose="020B0604030504040204" pitchFamily="34" charset="0"/>
              </a:rPr>
              <a:t>คนเหล่านั้นประชุมกันอย่างสม่ำเสมอเพื่อฟังคำสั่งสอนของบรรดาอัครสาวก</a:t>
            </a:r>
            <a:r>
              <a:rPr lang="en-US" sz="2800" b="1" i="0" dirty="0">
                <a:effectLst/>
                <a:latin typeface="tahoma" panose="020B0604030504040204" pitchFamily="34" charset="0"/>
              </a:rPr>
              <a:t> </a:t>
            </a:r>
            <a:r>
              <a:rPr lang="th-TH" sz="2800" b="1" i="0" dirty="0">
                <a:effectLst/>
                <a:latin typeface="tahoma" panose="020B0604030504040204" pitchFamily="34" charset="0"/>
              </a:rPr>
              <a:t>ดำเนินชีวิตร่วมกันฉันพี่น้องร่วม ”พิธีบิขนมปัง”</a:t>
            </a:r>
            <a:r>
              <a:rPr lang="en-US" sz="2800" b="1" i="0" u="none" strike="noStrike" dirty="0">
                <a:effectLst/>
                <a:latin typeface="Tahoma" panose="020B0604030504040204" pitchFamily="34" charset="0"/>
              </a:rPr>
              <a:t> </a:t>
            </a:r>
            <a:r>
              <a:rPr lang="th-TH" sz="2800" b="1" i="0" dirty="0">
                <a:effectLst/>
                <a:latin typeface="tahoma" panose="020B0604030504040204" pitchFamily="34" charset="0"/>
              </a:rPr>
              <a:t>และอธิษฐานภาวนา</a:t>
            </a:r>
            <a:r>
              <a:rPr lang="en-US" sz="2800" b="1" i="0" dirty="0">
                <a:effectLst/>
                <a:latin typeface="tahoma" panose="020B0604030504040204" pitchFamily="34" charset="0"/>
              </a:rPr>
              <a:t> </a:t>
            </a:r>
            <a:r>
              <a:rPr lang="th-TH" sz="2800" b="1" i="0" dirty="0">
                <a:effectLst/>
                <a:latin typeface="tahoma" panose="020B0604030504040204" pitchFamily="34" charset="0"/>
              </a:rPr>
              <a:t>พระเจ้าทรงบันดาลให้บรรดาอัครสาวกทำปาฏิหาริย์และเครื่องหมายอัศจรรย์เป็นจำนวนมาก</a:t>
            </a:r>
            <a:r>
              <a:rPr lang="en-US" sz="2800" b="1" i="0" dirty="0">
                <a:effectLst/>
                <a:latin typeface="tahoma" panose="020B0604030504040204" pitchFamily="34" charset="0"/>
              </a:rPr>
              <a:t> </a:t>
            </a:r>
            <a:r>
              <a:rPr lang="th-TH" sz="2800" b="1" i="0" dirty="0">
                <a:effectLst/>
                <a:latin typeface="tahoma" panose="020B0604030504040204" pitchFamily="34" charset="0"/>
              </a:rPr>
              <a:t>ทุกคนจึงมีความยำเกรง</a:t>
            </a:r>
            <a:endParaRPr lang="th-TH" sz="2800" b="1" i="0" dirty="0">
              <a:effectLst/>
              <a:latin typeface="Tahoma" panose="020B0604030504040204" pitchFamily="34" charset="0"/>
            </a:endParaRPr>
          </a:p>
          <a:p>
            <a:pPr algn="just"/>
            <a:r>
              <a:rPr lang="th-TH" sz="2800" b="1" i="0" dirty="0">
                <a:effectLst/>
                <a:latin typeface="tahoma" panose="020B0604030504040204" pitchFamily="34" charset="0"/>
              </a:rPr>
              <a:t>ผู้มีความเชื่อทุกคนดำเนินชีวิตร่วมกันและมีทุกสิ่งเป็นของส่วนรวม  </a:t>
            </a:r>
            <a:r>
              <a:rPr lang="en-US" sz="2800" b="1" i="0" dirty="0">
                <a:effectLst/>
                <a:latin typeface="tahoma" panose="020B0604030504040204" pitchFamily="34" charset="0"/>
              </a:rPr>
              <a:t> </a:t>
            </a:r>
          </a:p>
          <a:p>
            <a:pPr algn="just"/>
            <a:r>
              <a:rPr lang="th-TH" sz="2800" b="1" i="0" dirty="0">
                <a:effectLst/>
                <a:latin typeface="tahoma" panose="020B0604030504040204" pitchFamily="34" charset="0"/>
              </a:rPr>
              <a:t>เขาขายที่ดินและทรัพย์สินอื่น ๆ แบ่งเงินให้ทุกคนตามความต้องการ</a:t>
            </a:r>
            <a:endParaRPr lang="th-TH" sz="2800" b="1" i="0" dirty="0">
              <a:effectLst/>
              <a:latin typeface="Tahoma" panose="020B0604030504040204" pitchFamily="34" charset="0"/>
            </a:endParaRPr>
          </a:p>
          <a:p>
            <a:pPr algn="just"/>
            <a:r>
              <a:rPr lang="th-TH" sz="2800" b="1" i="0" dirty="0">
                <a:effectLst/>
                <a:latin typeface="tahoma" panose="020B0604030504040204" pitchFamily="34" charset="0"/>
              </a:rPr>
              <a:t>ทุก ๆ วัน เขาพร้อมใจกันไปที่</a:t>
            </a:r>
            <a:r>
              <a:rPr lang="th-TH" sz="2800" b="1" i="0" dirty="0">
                <a:solidFill>
                  <a:srgbClr val="FFFF00"/>
                </a:solidFill>
                <a:effectLst/>
                <a:latin typeface="tahoma" panose="020B0604030504040204" pitchFamily="34" charset="0"/>
              </a:rPr>
              <a:t>พระวิหารและไปตามบ้านเพื่อทำพิธีบิขนมปัง </a:t>
            </a:r>
            <a:r>
              <a:rPr lang="th-TH" sz="2800" b="1" i="0" dirty="0">
                <a:effectLst/>
                <a:latin typeface="tahoma" panose="020B0604030504040204" pitchFamily="34" charset="0"/>
              </a:rPr>
              <a:t>ร่วมกินอาหารด้วยความยินดีและเข้าใจกัน สรรเสริญพระเจ้า</a:t>
            </a:r>
            <a:r>
              <a:rPr lang="en-US" sz="2800" b="1" i="0" dirty="0">
                <a:effectLst/>
                <a:latin typeface="tahoma" panose="020B0604030504040204" pitchFamily="34" charset="0"/>
              </a:rPr>
              <a:t> </a:t>
            </a:r>
            <a:r>
              <a:rPr lang="th-TH" sz="2800" b="1" i="0" dirty="0">
                <a:effectLst/>
                <a:latin typeface="tahoma" panose="020B0604030504040204" pitchFamily="34" charset="0"/>
              </a:rPr>
              <a:t>และได้รับความนิยมจากประชาชนทุกคน องค์พระผู้เป็นเจ้าทรงทำให้จำนวนผู้ที่ได้รับความรอดพ้นเพิ่มขึ้นทุกวัน       </a:t>
            </a:r>
            <a:endParaRPr lang="th-TH" sz="2800" b="1" i="0" dirty="0">
              <a:effectLst/>
              <a:latin typeface="Tahoma" panose="020B0604030504040204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7200" b="1" dirty="0">
                <a:solidFill>
                  <a:srgbClr val="FFC000"/>
                </a:solidFill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...ถูกต้อง ...</a:t>
            </a:r>
            <a:endParaRPr lang="en-US" sz="7200" b="1" dirty="0">
              <a:solidFill>
                <a:srgbClr val="FFC000"/>
              </a:solidFill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4638E343-1549-4F4D-8000-78F7CBBA30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5676" y="729996"/>
            <a:ext cx="486156" cy="486156"/>
          </a:xfrm>
          <a:prstGeom prst="rect">
            <a:avLst/>
          </a:prstGeom>
        </p:spPr>
      </p:pic>
      <p:sp>
        <p:nvSpPr>
          <p:cNvPr id="4" name="สี่เหลี่ยมผืนผ้า: มุมมน 11">
            <a:extLst>
              <a:ext uri="{FF2B5EF4-FFF2-40B4-BE49-F238E27FC236}">
                <a16:creationId xmlns:a16="http://schemas.microsoft.com/office/drawing/2014/main" id="{87FC4553-17EB-4CA2-BC43-DC453BD4EAA3}"/>
              </a:ext>
            </a:extLst>
          </p:cNvPr>
          <p:cNvSpPr/>
          <p:nvPr/>
        </p:nvSpPr>
        <p:spPr>
          <a:xfrm>
            <a:off x="1890944" y="4767728"/>
            <a:ext cx="6241001" cy="190869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3184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3094D549-4A3B-4F2B-8E0B-BD46EF641712}"/>
              </a:ext>
            </a:extLst>
          </p:cNvPr>
          <p:cNvSpPr txBox="1"/>
          <p:nvPr/>
        </p:nvSpPr>
        <p:spPr>
          <a:xfrm>
            <a:off x="1892808" y="711196"/>
            <a:ext cx="6793992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>
              <a:lnSpc>
                <a:spcPct val="115000"/>
              </a:lnSpc>
              <a:spcAft>
                <a:spcPts val="1000"/>
              </a:spcAft>
            </a:pPr>
            <a:r>
              <a:rPr lang="th-TH" sz="40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กจ. </a:t>
            </a:r>
            <a:r>
              <a:rPr lang="en-US" sz="40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4:18-19</a:t>
            </a:r>
            <a:r>
              <a:rPr lang="th-TH" sz="40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​เขา​จึง​เรียก​</a:t>
            </a:r>
            <a:r>
              <a:rPr lang="th-TH" sz="40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</a:t>
            </a:r>
            <a:r>
              <a:rPr lang="th-TH" sz="40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​โตร​และ​ยอห</a:t>
            </a:r>
            <a:r>
              <a:rPr lang="th-TH" sz="40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์น</a:t>
            </a:r>
            <a:r>
              <a:rPr lang="th-TH" sz="40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​เข้า​มา สั่งอย่าง​เด็ดขาด​มิ​ให้​พูด​หรือ​สอน​ใน​พระ​นาม​ของ​พระ​เยซู​เจ้า​อีก </a:t>
            </a:r>
            <a:r>
              <a:rPr lang="th-TH" sz="40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</a:t>
            </a:r>
            <a:r>
              <a:rPr lang="th-TH" sz="40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​โตร​และ​ยอห</a:t>
            </a:r>
            <a:r>
              <a:rPr lang="th-TH" sz="40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์น</a:t>
            </a:r>
            <a:r>
              <a:rPr lang="th-TH" sz="40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​ย้อน​ถาม​ว่า “ท่าน​ทั้ง​หลาย​จง​ตัดสิน​เถิด​ว่า​อะไร​เป็น​การ​ถูกต้อง​เฉพาะ​พระ​พักตร์​ของ​พระ​เจ้า ​จะ​ฟัง​ท่าน​หรือ​จะ​ฟัง​</a:t>
            </a:r>
            <a:r>
              <a:rPr lang="th-TH" sz="4000" b="1" dirty="0">
                <a:solidFill>
                  <a:srgbClr val="FFFF00"/>
                </a:solidFill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พระ​เจ้า</a:t>
            </a:r>
            <a:endParaRPr lang="en-US" sz="2800" b="1" dirty="0">
              <a:solidFill>
                <a:srgbClr val="FFFF00"/>
              </a:solidFill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C47FE703-050B-4428-BAA1-BD7D3B44E61E}"/>
              </a:ext>
            </a:extLst>
          </p:cNvPr>
          <p:cNvSpPr txBox="1"/>
          <p:nvPr/>
        </p:nvSpPr>
        <p:spPr>
          <a:xfrm>
            <a:off x="2706624" y="5252329"/>
            <a:ext cx="4572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--- </a:t>
            </a:r>
            <a:r>
              <a:rPr kumimoji="0" lang="th-TH" sz="8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ถูกต้อง</a:t>
            </a: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 ---</a:t>
            </a:r>
          </a:p>
        </p:txBody>
      </p:sp>
      <p:sp>
        <p:nvSpPr>
          <p:cNvPr id="12" name="สี่เหลี่ยมผืนผ้า: มุมมน 11">
            <a:extLst>
              <a:ext uri="{FF2B5EF4-FFF2-40B4-BE49-F238E27FC236}">
                <a16:creationId xmlns:a16="http://schemas.microsoft.com/office/drawing/2014/main" id="{4AE9C1C3-CD0A-4D3A-A4F5-659D29AF9C5C}"/>
              </a:ext>
            </a:extLst>
          </p:cNvPr>
          <p:cNvSpPr/>
          <p:nvPr/>
        </p:nvSpPr>
        <p:spPr>
          <a:xfrm>
            <a:off x="1929384" y="4919472"/>
            <a:ext cx="6144768" cy="18196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E7C534DF-EA61-4118-A6F0-E55A8BE8BE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5676" y="729996"/>
            <a:ext cx="486156" cy="48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84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C28DACE4-4BE2-465E-A179-1C7D047A38B1}"/>
              </a:ext>
            </a:extLst>
          </p:cNvPr>
          <p:cNvSpPr txBox="1"/>
          <p:nvPr/>
        </p:nvSpPr>
        <p:spPr>
          <a:xfrm>
            <a:off x="1627632" y="557240"/>
            <a:ext cx="7095744" cy="405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>
              <a:lnSpc>
                <a:spcPct val="115000"/>
              </a:lnSpc>
              <a:spcAft>
                <a:spcPts val="1000"/>
              </a:spcAft>
            </a:pPr>
            <a:r>
              <a:rPr lang="th-TH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กจ. </a:t>
            </a:r>
            <a:r>
              <a:rPr lang="en-US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6:3-6</a:t>
            </a:r>
            <a:r>
              <a:rPr lang="th-TH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​พี่​น้อง​ทั้ง​หลาย จง​เลือกบุรุษ​เจ็ด​คนจาก​กลุ่ม​ของ​ท่าน​ทั้ง​หลาย เป็น​คน​ที่​มี​ชื่อเสียง​ดี เปี่ยม​ด้วย​พระ​จิต​เจ้า​และ​                 ปรีชา​ญาณ แล้ว​เรา​จะ​แต่งตั้ง​เขา​ให้​ทำ​หน้าที่​นี้ ​ส่วน​เรา​จะ​อุทิศ​ตน​                อธิษ​ฐาน​ภาวนา​และ​ประกาศ​พระ​วาจา ทุก​คน​ใน​ที่ประชุม​ต่าง​เห็นชอบ​กับ​ข้อเสนอ​นี้ จึง​เลือก​ส​เท​</a:t>
            </a:r>
            <a:r>
              <a:rPr lang="th-TH" sz="32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เฟน</a:t>
            </a:r>
            <a:r>
              <a:rPr lang="th-TH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 บุรุษ​ผู้​เปี่ยม​ด้วย​                   ความ​เชื่อ​และ​พระ​จิต​เจ้า</a:t>
            </a:r>
            <a:r>
              <a:rPr lang="en-US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, ​</a:t>
            </a:r>
            <a:r>
              <a:rPr lang="th-TH" sz="3200" b="1" dirty="0" err="1">
                <a:solidFill>
                  <a:srgbClr val="FFFF00"/>
                </a:solidFill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ฟิลิป</a:t>
            </a:r>
            <a:r>
              <a:rPr lang="en-US" sz="3200" b="1" dirty="0">
                <a:solidFill>
                  <a:srgbClr val="FFFF00"/>
                </a:solidFill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,</a:t>
            </a:r>
            <a:r>
              <a:rPr lang="en-US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​</a:t>
            </a:r>
            <a:r>
              <a:rPr lang="th-TH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โป​ร​โค​</a:t>
            </a:r>
            <a:r>
              <a:rPr lang="th-TH" sz="32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รัส</a:t>
            </a:r>
            <a:r>
              <a:rPr lang="en-US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,​</a:t>
            </a:r>
            <a:r>
              <a:rPr lang="th-TH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นิ​คา​โน</a:t>
            </a:r>
            <a:r>
              <a:rPr lang="th-TH" sz="32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ร์</a:t>
            </a:r>
            <a:r>
              <a:rPr lang="en-US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,​</a:t>
            </a:r>
            <a:r>
              <a:rPr lang="th-TH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2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ทิ</a:t>
            </a:r>
            <a:r>
              <a:rPr lang="th-TH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​โม​น</a:t>
            </a:r>
            <a:r>
              <a:rPr lang="en-US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,​</a:t>
            </a:r>
            <a:r>
              <a:rPr lang="th-TH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                ปา</a:t>
            </a:r>
            <a:r>
              <a:rPr lang="th-TH" sz="32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ร์เ</a:t>
            </a:r>
            <a:r>
              <a:rPr lang="th-TH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มนัส และ​</a:t>
            </a:r>
            <a:r>
              <a:rPr lang="th-TH" sz="3200" b="1" dirty="0">
                <a:solidFill>
                  <a:srgbClr val="FFFF00"/>
                </a:solidFill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นิ​โค​</a:t>
            </a:r>
            <a:r>
              <a:rPr lang="th-TH" sz="3200" b="1" dirty="0" err="1">
                <a:solidFill>
                  <a:srgbClr val="FFFF00"/>
                </a:solidFill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ลัส</a:t>
            </a:r>
            <a:r>
              <a:rPr lang="th-TH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 ชาว​อัน​</a:t>
            </a:r>
            <a:r>
              <a:rPr lang="th-TH" sz="32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ทิ</a:t>
            </a:r>
            <a:r>
              <a:rPr lang="th-TH" sz="32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​โอก ​ผู้​กลับใจ​มา​นับถือ​ศาสนา​ยิว</a:t>
            </a:r>
            <a:endParaRPr lang="en-US" sz="2000" b="1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7D38AF60-58CC-401A-9B73-104BF788106A}"/>
              </a:ext>
            </a:extLst>
          </p:cNvPr>
          <p:cNvSpPr txBox="1"/>
          <p:nvPr/>
        </p:nvSpPr>
        <p:spPr>
          <a:xfrm>
            <a:off x="2706624" y="5252329"/>
            <a:ext cx="4572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--- </a:t>
            </a:r>
            <a:r>
              <a:rPr kumimoji="0" lang="th-TH" sz="8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ถูกต้อง</a:t>
            </a: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 ---</a:t>
            </a:r>
          </a:p>
        </p:txBody>
      </p:sp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8D5933C6-A39E-4CD7-871E-CFAA05506CCC}"/>
              </a:ext>
            </a:extLst>
          </p:cNvPr>
          <p:cNvSpPr/>
          <p:nvPr/>
        </p:nvSpPr>
        <p:spPr>
          <a:xfrm>
            <a:off x="1920240" y="4754880"/>
            <a:ext cx="6144768" cy="18928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0E5BE5BE-9B04-4FE7-BF6F-A2C69ADE5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5676" y="729996"/>
            <a:ext cx="486156" cy="48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46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4A0D74D9-5736-4ABE-84F1-E96A7EA6519E}"/>
              </a:ext>
            </a:extLst>
          </p:cNvPr>
          <p:cNvSpPr txBox="1"/>
          <p:nvPr/>
        </p:nvSpPr>
        <p:spPr>
          <a:xfrm>
            <a:off x="1233996" y="398392"/>
            <a:ext cx="7545309" cy="3914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>
              <a:lnSpc>
                <a:spcPct val="115000"/>
              </a:lnSpc>
              <a:spcAft>
                <a:spcPts val="1000"/>
              </a:spcAft>
            </a:pPr>
            <a:r>
              <a:rPr lang="th-TH" sz="3600" b="1" i="0" dirty="0">
                <a:effectLst/>
                <a:latin typeface="tahoma" panose="020B0604030504040204" pitchFamily="34" charset="0"/>
              </a:rPr>
              <a:t>กจ 12</a:t>
            </a:r>
            <a:r>
              <a:rPr lang="en-US" sz="3600" b="1" i="0" dirty="0">
                <a:effectLst/>
                <a:latin typeface="tahoma" panose="020B0604030504040204" pitchFamily="34" charset="0"/>
              </a:rPr>
              <a:t>:</a:t>
            </a:r>
            <a:r>
              <a:rPr lang="th-TH" sz="3600" b="1" i="0" dirty="0">
                <a:effectLst/>
                <a:latin typeface="tahoma" panose="020B0604030504040204" pitchFamily="34" charset="0"/>
              </a:rPr>
              <a:t> 6-7 </a:t>
            </a:r>
            <a:r>
              <a:rPr lang="th-TH" sz="3600" b="1" i="0" baseline="30000" dirty="0">
                <a:solidFill>
                  <a:srgbClr val="282D1F"/>
                </a:solidFill>
                <a:effectLst/>
                <a:latin typeface="tahoma" panose="020B0604030504040204" pitchFamily="34" charset="0"/>
              </a:rPr>
              <a:t> </a:t>
            </a:r>
            <a:r>
              <a:rPr lang="th-TH" sz="3600" b="1" i="0" dirty="0">
                <a:effectLst/>
                <a:latin typeface="tahoma" panose="020B0604030504040204" pitchFamily="34" charset="0"/>
              </a:rPr>
              <a:t>คืนก่อนที่</a:t>
            </a:r>
            <a:r>
              <a:rPr lang="th-TH" sz="3600" b="1" i="0" dirty="0">
                <a:solidFill>
                  <a:srgbClr val="FFFF00"/>
                </a:solidFill>
                <a:effectLst/>
                <a:latin typeface="tahoma" panose="020B0604030504040204" pitchFamily="34" charset="0"/>
              </a:rPr>
              <a:t>กษัตริย์อากร</a:t>
            </a:r>
            <a:r>
              <a:rPr lang="th-TH" sz="3600" b="1" i="0" dirty="0" err="1">
                <a:solidFill>
                  <a:srgbClr val="FFFF00"/>
                </a:solidFill>
                <a:effectLst/>
                <a:latin typeface="tahoma" panose="020B0604030504040204" pitchFamily="34" charset="0"/>
              </a:rPr>
              <a:t>ิป</a:t>
            </a:r>
            <a:r>
              <a:rPr lang="th-TH" sz="3600" b="1" i="0" dirty="0">
                <a:solidFill>
                  <a:srgbClr val="FFFF00"/>
                </a:solidFill>
                <a:effectLst/>
                <a:latin typeface="tahoma" panose="020B0604030504040204" pitchFamily="34" charset="0"/>
              </a:rPr>
              <a:t>ปา</a:t>
            </a:r>
            <a:r>
              <a:rPr lang="th-TH" sz="3600" b="1" i="0" dirty="0">
                <a:effectLst/>
                <a:latin typeface="tahoma" panose="020B0604030504040204" pitchFamily="34" charset="0"/>
              </a:rPr>
              <a:t>จะทรงนำ     </a:t>
            </a:r>
            <a:r>
              <a:rPr lang="th-TH" sz="3600" b="1" i="0" dirty="0" err="1">
                <a:effectLst/>
                <a:latin typeface="tahoma" panose="020B0604030504040204" pitchFamily="34" charset="0"/>
              </a:rPr>
              <a:t>เป</a:t>
            </a:r>
            <a:r>
              <a:rPr lang="th-TH" sz="3600" b="1" i="0" dirty="0">
                <a:effectLst/>
                <a:latin typeface="tahoma" panose="020B0604030504040204" pitchFamily="34" charset="0"/>
              </a:rPr>
              <a:t>โตรไปพิจารณาคดี </a:t>
            </a:r>
            <a:r>
              <a:rPr lang="th-TH" sz="3600" b="1" i="0" dirty="0" err="1">
                <a:effectLst/>
                <a:latin typeface="tahoma" panose="020B0604030504040204" pitchFamily="34" charset="0"/>
              </a:rPr>
              <a:t>เป</a:t>
            </a:r>
            <a:r>
              <a:rPr lang="th-TH" sz="3600" b="1" i="0" dirty="0">
                <a:effectLst/>
                <a:latin typeface="tahoma" panose="020B0604030504040204" pitchFamily="34" charset="0"/>
              </a:rPr>
              <a:t>โตรนอนหลับอยู่ระหว่างทหารสองคน มีโซ่สองเส้นล่ามไว้ และมีทหารยามเฝ้าหน้าประตูคุก  ทันใดนั้น ทูตสวรรค์องค์หนึ่งขององค์พระผู้เป็นเจ้าเข้ามาใกล้ มีแสงสว่างจ้าในห้องขัง ทูตสวรรค์สะกิดข้างกาย</a:t>
            </a:r>
            <a:r>
              <a:rPr lang="th-TH" sz="3600" b="1" i="0" dirty="0" err="1">
                <a:effectLst/>
                <a:latin typeface="tahoma" panose="020B0604030504040204" pitchFamily="34" charset="0"/>
              </a:rPr>
              <a:t>เป</a:t>
            </a:r>
            <a:r>
              <a:rPr lang="th-TH" sz="3600" b="1" i="0" dirty="0">
                <a:effectLst/>
                <a:latin typeface="tahoma" panose="020B0604030504040204" pitchFamily="34" charset="0"/>
              </a:rPr>
              <a:t>โต</a:t>
            </a:r>
            <a:r>
              <a:rPr lang="th-TH" sz="3600" b="1" i="0" dirty="0" err="1">
                <a:effectLst/>
                <a:latin typeface="tahoma" panose="020B0604030504040204" pitchFamily="34" charset="0"/>
              </a:rPr>
              <a:t>รป</a:t>
            </a:r>
            <a:r>
              <a:rPr lang="th-TH" sz="3600" b="1" i="0" dirty="0">
                <a:effectLst/>
                <a:latin typeface="tahoma" panose="020B0604030504040204" pitchFamily="34" charset="0"/>
              </a:rPr>
              <a:t>ลุกให้ตื่นขึ้น แล้วสั่งว่า “เร็วเข้า ลุกขึ้นเถอะ” โซ่ก็หลุดไปจากมือของ</a:t>
            </a:r>
            <a:r>
              <a:rPr lang="th-TH" sz="3600" b="1" i="0" dirty="0" err="1">
                <a:effectLst/>
                <a:latin typeface="tahoma" panose="020B0604030504040204" pitchFamily="34" charset="0"/>
              </a:rPr>
              <a:t>เป</a:t>
            </a:r>
            <a:r>
              <a:rPr lang="th-TH" sz="3600" b="1" i="0" dirty="0">
                <a:effectLst/>
                <a:latin typeface="tahoma" panose="020B0604030504040204" pitchFamily="34" charset="0"/>
              </a:rPr>
              <a:t>โตร</a:t>
            </a:r>
            <a:endParaRPr lang="en-US" sz="3600" b="1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6E8FF38F-73B4-45CB-A100-ECE8B61C40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5676" y="729996"/>
            <a:ext cx="486156" cy="4861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F969400-9981-4D57-A459-4F7C8A20C65D}"/>
              </a:ext>
            </a:extLst>
          </p:cNvPr>
          <p:cNvSpPr txBox="1"/>
          <p:nvPr/>
        </p:nvSpPr>
        <p:spPr>
          <a:xfrm>
            <a:off x="2148395" y="4083728"/>
            <a:ext cx="596579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9600" b="1" dirty="0">
                <a:solidFill>
                  <a:srgbClr val="FFC000"/>
                </a:solidFill>
              </a:rPr>
              <a:t>...ผิด... </a:t>
            </a:r>
          </a:p>
          <a:p>
            <a:pPr algn="ctr"/>
            <a:r>
              <a:rPr lang="th-TH" sz="9600" b="1" dirty="0">
                <a:solidFill>
                  <a:srgbClr val="FFFF00"/>
                </a:solidFill>
              </a:rPr>
              <a:t>กษัตริย์เฮ</a:t>
            </a:r>
            <a:r>
              <a:rPr lang="th-TH" sz="9600" b="1" dirty="0" err="1">
                <a:solidFill>
                  <a:srgbClr val="FFFF00"/>
                </a:solidFill>
              </a:rPr>
              <a:t>โร</a:t>
            </a:r>
            <a:r>
              <a:rPr lang="th-TH" sz="9600" b="1" dirty="0">
                <a:solidFill>
                  <a:srgbClr val="FFFF00"/>
                </a:solidFill>
              </a:rPr>
              <a:t>ด</a:t>
            </a:r>
            <a:r>
              <a:rPr lang="th-TH" dirty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3BE32EC5-9601-44DA-8897-A3A072F92A4C}"/>
              </a:ext>
            </a:extLst>
          </p:cNvPr>
          <p:cNvSpPr/>
          <p:nvPr/>
        </p:nvSpPr>
        <p:spPr>
          <a:xfrm>
            <a:off x="2148395" y="4313310"/>
            <a:ext cx="6144768" cy="240309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2045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EED0D908-DA78-4713-B8A7-E23A6EFC0884}"/>
              </a:ext>
            </a:extLst>
          </p:cNvPr>
          <p:cNvSpPr txBox="1"/>
          <p:nvPr/>
        </p:nvSpPr>
        <p:spPr>
          <a:xfrm>
            <a:off x="1682496" y="769887"/>
            <a:ext cx="7059168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>
              <a:lnSpc>
                <a:spcPct val="115000"/>
              </a:lnSpc>
              <a:spcAft>
                <a:spcPts val="1000"/>
              </a:spcAft>
            </a:pPr>
            <a:r>
              <a:rPr lang="th-TH" sz="40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กจ. </a:t>
            </a:r>
            <a:r>
              <a:rPr lang="en-US" sz="40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14:11-12</a:t>
            </a:r>
            <a:r>
              <a:rPr lang="th-TH" sz="40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​เมื่อ​ประชาชน​เห็น​สิ่ง​ที่​เปา​โลก​ระ​ทำ จึง​ร้อง​เป็น​ภาษา​</a:t>
            </a:r>
            <a:r>
              <a:rPr lang="th-TH" sz="4000" b="1" dirty="0">
                <a:solidFill>
                  <a:srgbClr val="FFFF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เปรดีเซ</a:t>
            </a:r>
            <a:r>
              <a:rPr lang="th-TH" sz="4000" b="1" dirty="0" err="1">
                <a:solidFill>
                  <a:srgbClr val="FFFF00"/>
                </a:solidFill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ีย</a:t>
            </a:r>
            <a:r>
              <a:rPr lang="th-TH" sz="40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​ว่า “พระ​เจ้า​ทรง​แปลง​เป็น​มนุษย์​เสด็จ​ลง​มา​หา​เรา​แล้ว” ​เขา​เรียก​บาร​นา​บัส​ว่า “พระ​</a:t>
            </a:r>
            <a:r>
              <a:rPr lang="th-TH" sz="40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ซุส</a:t>
            </a:r>
            <a:r>
              <a:rPr lang="th-TH" sz="40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” และ​เรียก​เปา</a:t>
            </a:r>
            <a:r>
              <a:rPr lang="th-TH" sz="40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โล</a:t>
            </a:r>
            <a:r>
              <a:rPr lang="th-TH" sz="40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​ว่า “พระ​เฮอร์เมส”</a:t>
            </a:r>
            <a:endParaRPr lang="en-US" sz="2800" b="1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9619664E-C9A9-43EE-8740-5C8923C5F496}"/>
              </a:ext>
            </a:extLst>
          </p:cNvPr>
          <p:cNvSpPr txBox="1"/>
          <p:nvPr/>
        </p:nvSpPr>
        <p:spPr>
          <a:xfrm>
            <a:off x="2286000" y="3822299"/>
            <a:ext cx="4572000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--- </a:t>
            </a:r>
            <a:r>
              <a:rPr kumimoji="0" lang="th-TH" sz="8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ผิด</a:t>
            </a: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 ---</a:t>
            </a:r>
          </a:p>
          <a:p>
            <a:pPr algn="ctr"/>
            <a:r>
              <a:rPr lang="th-TH" sz="5400" b="1" dirty="0">
                <a:solidFill>
                  <a:srgbClr val="FFFF00"/>
                </a:solidFill>
                <a:latin typeface="Calibri" panose="020F0502020204030204" pitchFamily="34" charset="0"/>
                <a:cs typeface="Angsana New" panose="02020603050405020304" pitchFamily="18" charset="-34"/>
              </a:rPr>
              <a:t>ลิ</a:t>
            </a:r>
            <a:r>
              <a:rPr lang="th-TH" sz="5400" b="1" dirty="0" err="1">
                <a:solidFill>
                  <a:srgbClr val="FFFF00"/>
                </a:solidFill>
                <a:latin typeface="Calibri" panose="020F0502020204030204" pitchFamily="34" charset="0"/>
                <a:cs typeface="Angsana New" panose="02020603050405020304" pitchFamily="18" charset="-34"/>
              </a:rPr>
              <a:t>คาโอเนีย</a:t>
            </a:r>
            <a:endParaRPr lang="th-TH" dirty="0"/>
          </a:p>
        </p:txBody>
      </p:sp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2A92C7D5-4A27-46A7-A62B-7EE929AB36B1}"/>
              </a:ext>
            </a:extLst>
          </p:cNvPr>
          <p:cNvSpPr/>
          <p:nvPr/>
        </p:nvSpPr>
        <p:spPr>
          <a:xfrm>
            <a:off x="1847088" y="3958335"/>
            <a:ext cx="6144768" cy="240309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E9A2267C-988C-435D-AE78-CD0282D57E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5676" y="729996"/>
            <a:ext cx="486156" cy="48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62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608FE2F6-E258-418B-8092-F592E8B54D61}"/>
              </a:ext>
            </a:extLst>
          </p:cNvPr>
          <p:cNvSpPr txBox="1"/>
          <p:nvPr/>
        </p:nvSpPr>
        <p:spPr>
          <a:xfrm>
            <a:off x="1636776" y="743946"/>
            <a:ext cx="7196328" cy="3914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>
              <a:lnSpc>
                <a:spcPct val="115000"/>
              </a:lnSpc>
              <a:spcAft>
                <a:spcPts val="1000"/>
              </a:spcAft>
            </a:pP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กจ. </a:t>
            </a:r>
            <a:r>
              <a:rPr lang="en-US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17:22-23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​เปา</a:t>
            </a:r>
            <a:r>
              <a:rPr lang="th-TH" sz="36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โล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​ยืน​อยู่​ตรง​กลาง​ที่ประชุม​อภิ​รัฐสภา​พูด​ว่า “ชาว​เอเธนส์​ทั้ง​หลาย ข้าพ​เจ้า​พบ​ว่า​ท่าน​มี​ความ​เลื่อมใส​ใน​ศาสนา​มาก​จ​</a:t>
            </a:r>
            <a:r>
              <a:rPr lang="th-TH" sz="36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ริงๆ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เมื่อ​ข้าพ​เจ้า​เดิน​ชม​เมือง​สังเกต​เห็น​ปู</a:t>
            </a:r>
            <a:r>
              <a:rPr lang="th-TH" sz="36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ชนี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ยวัตถุ ต่างๆ ของ​ท่าน พบ​แท่น​บูชา​แท่น​หนึ่ง​มี​คำ​จารึก​ว่า “</a:t>
            </a:r>
            <a:r>
              <a:rPr lang="th-TH" sz="3600" b="1" dirty="0">
                <a:solidFill>
                  <a:srgbClr val="FFFF00"/>
                </a:solidFill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แด่​พระ​เจ้าผู้สูงสุด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” ข้าพ​เจ้า​มา​ประกาศ​ให้​ท่าน​รู้จัก​พระ​เจ้า​องค์​นี้​</a:t>
            </a:r>
            <a:endParaRPr lang="en-US" sz="2400" b="1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A2547341-01E5-4925-894C-EEE9D936BD93}"/>
              </a:ext>
            </a:extLst>
          </p:cNvPr>
          <p:cNvSpPr txBox="1"/>
          <p:nvPr/>
        </p:nvSpPr>
        <p:spPr>
          <a:xfrm>
            <a:off x="2523744" y="4508099"/>
            <a:ext cx="4572000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--- </a:t>
            </a:r>
            <a:r>
              <a:rPr kumimoji="0" lang="th-TH" sz="8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ผิด</a:t>
            </a: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 ---</a:t>
            </a:r>
          </a:p>
          <a:p>
            <a:pPr algn="ctr"/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แด่​พระ​เจ้า​ที่​เรา​ไม่​รู้จัก</a:t>
            </a:r>
            <a:endParaRPr lang="th-TH" dirty="0"/>
          </a:p>
        </p:txBody>
      </p:sp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C17993E6-44B6-490A-9DE5-C35F3E9277BC}"/>
              </a:ext>
            </a:extLst>
          </p:cNvPr>
          <p:cNvSpPr/>
          <p:nvPr/>
        </p:nvSpPr>
        <p:spPr>
          <a:xfrm>
            <a:off x="1874520" y="4658863"/>
            <a:ext cx="6144768" cy="205918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FF845A34-530C-459D-BBC4-662D2D3FB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5676" y="729996"/>
            <a:ext cx="486156" cy="48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55CBD818-787E-4BB8-AE23-DE0C8F64621B}"/>
              </a:ext>
            </a:extLst>
          </p:cNvPr>
          <p:cNvSpPr txBox="1"/>
          <p:nvPr/>
        </p:nvSpPr>
        <p:spPr>
          <a:xfrm>
            <a:off x="1773936" y="771378"/>
            <a:ext cx="7004304" cy="3914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>
              <a:lnSpc>
                <a:spcPct val="115000"/>
              </a:lnSpc>
              <a:spcAft>
                <a:spcPts val="1000"/>
              </a:spcAft>
            </a:pP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กจ. </a:t>
            </a:r>
            <a:r>
              <a:rPr lang="en-US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18:24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-25 ​ใน​ช่วง​เวลา​นั้น ชาว​ยิว​คน​หนึ่ง​ชื่อ​อ​ปอ​</a:t>
            </a:r>
            <a:r>
              <a:rPr lang="th-TH" sz="36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ลโล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ชาวเมือง</a:t>
            </a:r>
            <a:r>
              <a:rPr lang="th-TH" sz="3600" b="1" dirty="0">
                <a:solidFill>
                  <a:srgbClr val="FFFF00"/>
                </a:solidFill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​อา​เล็ก​ซาน​เด​รี​ย 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มา​ที่​เมือง</a:t>
            </a:r>
            <a:r>
              <a:rPr lang="th-TH" sz="3600" b="1" dirty="0">
                <a:solidFill>
                  <a:srgbClr val="FFFF00"/>
                </a:solidFill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เอ</a:t>
            </a:r>
            <a:r>
              <a:rPr lang="th-TH" sz="3600" b="1" dirty="0" err="1">
                <a:solidFill>
                  <a:srgbClr val="FFFF00"/>
                </a:solidFill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เฟซัส</a:t>
            </a:r>
            <a:r>
              <a:rPr lang="th-TH" sz="3600" b="1" dirty="0">
                <a:solidFill>
                  <a:srgbClr val="FFFF00"/>
                </a:solidFill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เขา​รอบรู้​พระ​คัมภีร์ มี​วา​ท​ศิลป์ ​ได้​รับ​การ​สั่งสอน​เรื่อง​วิถีทาง​ของ​องค์​พระ​ผู้​เป็น​เจ้า มี​จิตใจ​กระตือรือร้น​มาก​ใน​การ​พูด​และ​สอน​เรื่อง​เกี่ยวกับ​พระ​เยซู​เจ้า​อย่าง​ถูกต้อง แต่​รู้จัก​เพียง​พิธี​ล้าง​ของ​ยอห</a:t>
            </a:r>
            <a:r>
              <a:rPr lang="th-TH" sz="36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์น</a:t>
            </a:r>
            <a:r>
              <a:rPr lang="th-TH" sz="36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​เท่านั้น</a:t>
            </a:r>
            <a:endParaRPr lang="en-US" sz="2400" b="1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37782BA3-56A6-4A1C-9AA8-F50695BDBB4A}"/>
              </a:ext>
            </a:extLst>
          </p:cNvPr>
          <p:cNvSpPr txBox="1"/>
          <p:nvPr/>
        </p:nvSpPr>
        <p:spPr>
          <a:xfrm>
            <a:off x="2706624" y="5252329"/>
            <a:ext cx="4572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--- </a:t>
            </a:r>
            <a:r>
              <a:rPr kumimoji="0" lang="th-TH" sz="8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ถูกต้อง</a:t>
            </a: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ngsana New" panose="02020603050405020304" pitchFamily="18" charset="-34"/>
              </a:rPr>
              <a:t> ---</a:t>
            </a:r>
          </a:p>
        </p:txBody>
      </p:sp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D744C59C-70E5-4C9B-B3EB-513A5B6BD9DA}"/>
              </a:ext>
            </a:extLst>
          </p:cNvPr>
          <p:cNvSpPr/>
          <p:nvPr/>
        </p:nvSpPr>
        <p:spPr>
          <a:xfrm>
            <a:off x="1920240" y="4754880"/>
            <a:ext cx="6144768" cy="192938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CF79882A-82A3-462E-B354-75069F0C8A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5676" y="729996"/>
            <a:ext cx="486156" cy="48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33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ช่อ">
  <a:themeElements>
    <a:clrScheme name="น้ำเงิน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ช่อ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ช่อ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79</TotalTime>
  <Words>1493</Words>
  <Application>Microsoft Office PowerPoint</Application>
  <PresentationFormat>On-screen Show (4:3)</PresentationFormat>
  <Paragraphs>42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AngsanaUPC</vt:lpstr>
      <vt:lpstr>Arial</vt:lpstr>
      <vt:lpstr>Calibri</vt:lpstr>
      <vt:lpstr>Century Gothic</vt:lpstr>
      <vt:lpstr>Tahoma</vt:lpstr>
      <vt:lpstr>Tahoma</vt:lpstr>
      <vt:lpstr>Wingdings 3</vt:lpstr>
      <vt:lpstr>ช่อ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Sombat Ngamvong</dc:creator>
  <cp:lastModifiedBy>Tadsanee</cp:lastModifiedBy>
  <cp:revision>18</cp:revision>
  <dcterms:created xsi:type="dcterms:W3CDTF">2021-01-21T02:32:18Z</dcterms:created>
  <dcterms:modified xsi:type="dcterms:W3CDTF">2021-01-22T03:38:09Z</dcterms:modified>
</cp:coreProperties>
</file>