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409" r:id="rId2"/>
    <p:sldId id="523" r:id="rId3"/>
    <p:sldId id="560" r:id="rId4"/>
    <p:sldId id="561" r:id="rId5"/>
    <p:sldId id="562" r:id="rId6"/>
    <p:sldId id="564" r:id="rId7"/>
    <p:sldId id="568" r:id="rId8"/>
    <p:sldId id="565" r:id="rId9"/>
    <p:sldId id="566" r:id="rId10"/>
    <p:sldId id="569" r:id="rId11"/>
    <p:sldId id="570" r:id="rId12"/>
    <p:sldId id="571" r:id="rId13"/>
    <p:sldId id="572" r:id="rId14"/>
    <p:sldId id="573" r:id="rId15"/>
    <p:sldId id="574" r:id="rId16"/>
    <p:sldId id="575" r:id="rId17"/>
    <p:sldId id="567" r:id="rId18"/>
    <p:sldId id="576" r:id="rId19"/>
    <p:sldId id="577" r:id="rId20"/>
    <p:sldId id="578" r:id="rId21"/>
    <p:sldId id="559" r:id="rId22"/>
    <p:sldId id="550" r:id="rId23"/>
  </p:sldIdLst>
  <p:sldSz cx="9144000" cy="6858000" type="screen4x3"/>
  <p:notesSz cx="7010400" cy="92964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7" autoAdjust="0"/>
  </p:normalViewPr>
  <p:slideViewPr>
    <p:cSldViewPr>
      <p:cViewPr varScale="1">
        <p:scale>
          <a:sx n="84" d="100"/>
          <a:sy n="84" d="100"/>
        </p:scale>
        <p:origin x="15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952" cy="46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75" y="0"/>
            <a:ext cx="3037952" cy="46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1B7E-86F7-4467-A61B-B899A4399C8A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95"/>
            <a:ext cx="3037952" cy="46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75" y="8829995"/>
            <a:ext cx="3037952" cy="46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93781-89CA-4B30-B14D-B7646839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4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952" cy="46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75" y="0"/>
            <a:ext cx="3037952" cy="46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582D49-EA38-430D-815F-D540046BC78A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711" y="4416507"/>
            <a:ext cx="5606980" cy="418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95"/>
            <a:ext cx="3037952" cy="46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75" y="8829995"/>
            <a:ext cx="3037952" cy="46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05151C-93A9-408A-B99F-577A22312C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056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8B98-2846-4054-86CA-00CF781300E8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27D8B-97A1-43F0-94DA-AD626B2E3A5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D178-68DB-4D4B-857C-C3D3FB60CA3B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5307-E7B5-494D-A208-F641B7D173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932B-9719-484D-8B13-A2AF557E156B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7666-FA79-41F4-A001-F12F7287431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BD394-C3CC-4103-BB5B-0E217422DF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7839CB-9C5A-446D-8CC6-23ED5F2E6AF0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494F4A-FC17-4CA2-8AE9-7BAE8FE1EA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18C4-12F0-413A-BE83-5E778C7F17DB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A5A3-8C04-4468-ACC1-08AA215FF6A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F327-4361-4613-8788-DE1A60275803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0873-3ED9-46FB-BF2B-B18DAB377B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F70D-E469-4374-9182-04DB812EAE22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4FFA-BCA8-43BF-B5D5-DCD96BB2FEA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CAD449-E795-4488-8947-89798C389050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DF5E8F-19B7-45F3-9A16-C97C5EAD06C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19DC-489D-426D-9AC5-2813FE992A2E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2E04-D7E1-4888-832C-B6BF83B51B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5C95CF-A5D2-4909-8C83-DC0E50BB60BF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7F3A17-DCD5-4BE0-AC4D-C0249DE67C3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276B5C-7C64-4DC7-8754-5951DB49A6A5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5E7B6B-7004-437F-BB5F-8E17889E4CB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D2EF1-3AA1-454F-946F-9293E129CAE0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5CE19-7C77-4DE7-B4F7-877DDF193F8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0" r:id="rId4"/>
    <p:sldLayoutId id="2147483811" r:id="rId5"/>
    <p:sldLayoutId id="2147483818" r:id="rId6"/>
    <p:sldLayoutId id="2147483812" r:id="rId7"/>
    <p:sldLayoutId id="2147483819" r:id="rId8"/>
    <p:sldLayoutId id="2147483820" r:id="rId9"/>
    <p:sldLayoutId id="2147483813" r:id="rId10"/>
    <p:sldLayoutId id="2147483814" r:id="rId11"/>
    <p:sldLayoutId id="21474838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72450" y="6165850"/>
            <a:ext cx="531813" cy="50323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39128" cy="14554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6600" dirty="0" smtClean="0"/>
              <a:t>ข้อเสนอการ</a:t>
            </a:r>
            <a:r>
              <a:rPr lang="th-TH" sz="6600" dirty="0"/>
              <a:t>จัด</a:t>
            </a:r>
            <a:r>
              <a:rPr lang="th-TH" sz="6600" dirty="0" smtClean="0"/>
              <a:t>พิธีกรรม</a:t>
            </a:r>
            <a:br>
              <a:rPr lang="th-TH" sz="6600" dirty="0" smtClean="0"/>
            </a:br>
            <a:r>
              <a:rPr lang="th-TH" sz="6600" dirty="0" smtClean="0"/>
              <a:t>ใน</a:t>
            </a:r>
            <a:r>
              <a:rPr lang="th-TH" sz="6600" dirty="0"/>
              <a:t>ปีศักดิ์สิทธิ์แห่งเมตตาธรรม</a:t>
            </a:r>
            <a:endParaRPr lang="en-US" sz="6600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80312" y="764704"/>
            <a:ext cx="1143000" cy="1152128"/>
          </a:xfrm>
        </p:spPr>
      </p:pic>
      <p:pic>
        <p:nvPicPr>
          <p:cNvPr id="1026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218" y="2436672"/>
            <a:ext cx="2238902" cy="372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549275"/>
            <a:ext cx="61436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เทศกาลมหาพรต(17)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663" y="1916832"/>
            <a:ext cx="8460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996633"/>
                </a:solidFill>
              </a:rPr>
              <a:t>พระ</a:t>
            </a:r>
            <a:r>
              <a:rPr lang="th-TH" sz="4400" b="1" dirty="0">
                <a:solidFill>
                  <a:srgbClr val="996633"/>
                </a:solidFill>
              </a:rPr>
              <a:t>วาจาแห่งความ</a:t>
            </a:r>
            <a:r>
              <a:rPr lang="th-TH" sz="4400" b="1" dirty="0" smtClean="0">
                <a:solidFill>
                  <a:srgbClr val="996633"/>
                </a:solidFill>
              </a:rPr>
              <a:t>เมตตา</a:t>
            </a:r>
          </a:p>
          <a:p>
            <a:pPr algn="ctr"/>
            <a:r>
              <a:rPr lang="th-TH" sz="4400" b="1" dirty="0" smtClean="0">
                <a:solidFill>
                  <a:srgbClr val="996633"/>
                </a:solidFill>
              </a:rPr>
              <a:t>ควร</a:t>
            </a:r>
            <a:r>
              <a:rPr lang="th-TH" sz="4400" b="1" dirty="0">
                <a:solidFill>
                  <a:srgbClr val="996633"/>
                </a:solidFill>
              </a:rPr>
              <a:t>เป็นแนวทางในการรำพึงของพี่น้องคริสตชน</a:t>
            </a:r>
            <a:endParaRPr lang="en-US" sz="4400" b="1" dirty="0">
              <a:solidFill>
                <a:srgbClr val="9966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368" y="3363382"/>
            <a:ext cx="751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400" b="1" dirty="0" smtClean="0"/>
              <a:t>การฉลอง </a:t>
            </a:r>
            <a:r>
              <a:rPr lang="th-TH" sz="4400" b="1" dirty="0"/>
              <a:t>“24 ชั่วโมงเพื่อพระเจ้า” ในวันศุกร์และเสาร์ก่อนสัปดาห์ที่สี่ของเทศกาลมหาพรต </a:t>
            </a:r>
            <a:endParaRPr lang="th-TH" sz="4400" b="1" dirty="0" smtClean="0"/>
          </a:p>
          <a:p>
            <a:pPr lvl="0" algn="ctr"/>
            <a:r>
              <a:rPr lang="th-TH" sz="4400" b="1" dirty="0" smtClean="0"/>
              <a:t>ควร</a:t>
            </a:r>
            <a:r>
              <a:rPr lang="th-TH" sz="4400" b="1" dirty="0"/>
              <a:t>ปฏิบัติกันในทุกสังฆมณฑล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411450"/>
            <a:ext cx="67842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</a:rPr>
              <a:t>พระสงฆ์ผู้ฟังแก้บาปเป็นเครื่องหมาย</a:t>
            </a:r>
            <a:r>
              <a:rPr lang="th-TH" sz="4400" b="1" dirty="0" smtClean="0">
                <a:solidFill>
                  <a:srgbClr val="0070C0"/>
                </a:solidFill>
              </a:rPr>
              <a:t>แท้จริง</a:t>
            </a:r>
          </a:p>
          <a:p>
            <a:pPr algn="ctr"/>
            <a:r>
              <a:rPr lang="th-TH" sz="4400" b="1" dirty="0" smtClean="0">
                <a:solidFill>
                  <a:srgbClr val="0070C0"/>
                </a:solidFill>
              </a:rPr>
              <a:t>แห่ง</a:t>
            </a:r>
            <a:r>
              <a:rPr lang="th-TH" sz="4400" b="1" dirty="0">
                <a:solidFill>
                  <a:srgbClr val="0070C0"/>
                </a:solidFill>
              </a:rPr>
              <a:t>พระเมตตาของพระเจ้า</a:t>
            </a:r>
            <a:r>
              <a:rPr lang="th-TH" sz="4400" dirty="0">
                <a:solidFill>
                  <a:srgbClr val="0070C0"/>
                </a:solidFill>
              </a:rPr>
              <a:t> 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549275"/>
            <a:ext cx="61436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เทศกาลมหาพรต(17)</a:t>
            </a: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350" y="1955719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ข้อเสนอ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416" y="2984021"/>
            <a:ext cx="8226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996633"/>
                </a:solidFill>
              </a:rPr>
              <a:t>1. จัดทำพระวาจาที่จะใช้ไตร่ตรองในเทศกาลมหาพรต</a:t>
            </a:r>
            <a:endParaRPr lang="en-US" sz="4400" b="1" dirty="0">
              <a:solidFill>
                <a:srgbClr val="9966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416" y="3915419"/>
            <a:ext cx="67918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400" b="1" dirty="0" smtClean="0"/>
              <a:t>2. จัดการ</a:t>
            </a:r>
            <a:r>
              <a:rPr lang="th-TH" sz="4400" b="1" dirty="0"/>
              <a:t>ฉลอง “24 ชั่วโมงเพื่อพระเจ้า</a:t>
            </a:r>
            <a:r>
              <a:rPr lang="th-TH" sz="4400" b="1" dirty="0" smtClean="0"/>
              <a:t>” </a:t>
            </a:r>
          </a:p>
          <a:p>
            <a:pPr lvl="0"/>
            <a:r>
              <a:rPr lang="th-TH" sz="4400" b="1" dirty="0" smtClean="0"/>
              <a:t>     และหนังสือที่ใช้ในพิธี </a:t>
            </a:r>
            <a:endParaRPr lang="en-US" sz="4400" b="1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9680" y="5373216"/>
            <a:ext cx="6530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Angsana New" panose="02020603050405020304" pitchFamily="18" charset="-34"/>
              </a:rPr>
              <a:t>3. </a:t>
            </a:r>
            <a:r>
              <a:rPr lang="th-TH" sz="4400" b="1" dirty="0" smtClean="0">
                <a:solidFill>
                  <a:srgbClr val="0070C0"/>
                </a:solidFill>
                <a:latin typeface="Angsana New" panose="02020603050405020304" pitchFamily="18" charset="-34"/>
              </a:rPr>
              <a:t>การ</a:t>
            </a:r>
            <a:r>
              <a:rPr lang="th-TH" sz="4400" b="1" dirty="0">
                <a:solidFill>
                  <a:srgbClr val="0070C0"/>
                </a:solidFill>
                <a:latin typeface="Angsana New" panose="02020603050405020304" pitchFamily="18" charset="-34"/>
              </a:rPr>
              <a:t>อธิบายความหมายของศีลอภัยบาป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368" y="549275"/>
            <a:ext cx="689960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ธรรม</a:t>
            </a: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ทูตแห่งความเมตตา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(18)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662" y="1916832"/>
            <a:ext cx="8460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3600" b="1" dirty="0">
                <a:solidFill>
                  <a:srgbClr val="996633"/>
                </a:solidFill>
              </a:rPr>
              <a:t>ขอให้แต่ละสังฆมณฑลจัด</a:t>
            </a:r>
            <a:r>
              <a:rPr lang="th-TH" sz="3600" b="1" dirty="0">
                <a:solidFill>
                  <a:srgbClr val="996633"/>
                </a:solidFill>
                <a:latin typeface="Angsana New" panose="02020603050405020304" pitchFamily="18" charset="-34"/>
              </a:rPr>
              <a:t>วัน </a:t>
            </a:r>
            <a:r>
              <a:rPr lang="en-US" sz="3600" b="1" dirty="0">
                <a:solidFill>
                  <a:srgbClr val="996633"/>
                </a:solidFill>
                <a:latin typeface="Angsana New" panose="02020603050405020304" pitchFamily="18" charset="-34"/>
              </a:rPr>
              <a:t>“</a:t>
            </a:r>
            <a:r>
              <a:rPr lang="th-TH" sz="3600" b="1" dirty="0">
                <a:solidFill>
                  <a:srgbClr val="996633"/>
                </a:solidFill>
                <a:latin typeface="Angsana New" panose="02020603050405020304" pitchFamily="18" charset="-34"/>
              </a:rPr>
              <a:t>พันธกิจสู่ปวงชน</a:t>
            </a:r>
            <a:r>
              <a:rPr lang="en-US" sz="3600" b="1" dirty="0">
                <a:solidFill>
                  <a:srgbClr val="996633"/>
                </a:solidFill>
              </a:rPr>
              <a:t>” </a:t>
            </a:r>
            <a:r>
              <a:rPr lang="th-TH" sz="3600" b="1" dirty="0">
                <a:solidFill>
                  <a:srgbClr val="996633"/>
                </a:solidFill>
              </a:rPr>
              <a:t>ในลักษณะที่ธรรมทูตเหล่านี้จะได้เป็นผู้นำสารแห่งความชื่นชม</a:t>
            </a:r>
            <a:r>
              <a:rPr lang="th-TH" sz="3600" b="1" dirty="0" smtClean="0">
                <a:solidFill>
                  <a:srgbClr val="996633"/>
                </a:solidFill>
              </a:rPr>
              <a:t>ยินดี และ</a:t>
            </a:r>
            <a:r>
              <a:rPr lang="th-TH" sz="3600" b="1" dirty="0">
                <a:solidFill>
                  <a:srgbClr val="996633"/>
                </a:solidFill>
              </a:rPr>
              <a:t>การให้อภัยไปสู่สัตบุรุษ  ข้าพเจ้าใคร่ขอร้องให้บรรดาพระสังฆราชเฉลิมฉลองศีลศักดิ์สิทธิ์แห่งการคืนดีกับสัตบุรุษของตน </a:t>
            </a:r>
            <a:endParaRPr lang="en-US" sz="3600" b="1" dirty="0">
              <a:solidFill>
                <a:srgbClr val="9966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00" y="4365104"/>
            <a:ext cx="8035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h-TH" sz="3600" b="1" dirty="0">
                <a:latin typeface="Angsana New" panose="02020603050405020304" pitchFamily="18" charset="-34"/>
              </a:rPr>
              <a:t>ขอให้พระสงฆ์เจ้าอาวาสขยันขันแข็งเป็นพิเศษในการเรียกสัตบุรุษโดยเฉพาะในเทศกาลมหาพรตนี้ </a:t>
            </a:r>
            <a:r>
              <a:rPr lang="en-US" sz="3600" b="1" i="1" dirty="0">
                <a:solidFill>
                  <a:srgbClr val="000099"/>
                </a:solidFill>
                <a:latin typeface="Angsana New" panose="02020603050405020304" pitchFamily="18" charset="-34"/>
              </a:rPr>
              <a:t>“</a:t>
            </a:r>
            <a:r>
              <a:rPr lang="th-TH" sz="3600" b="1" i="1" dirty="0">
                <a:solidFill>
                  <a:srgbClr val="000099"/>
                </a:solidFill>
                <a:latin typeface="Angsana New" panose="02020603050405020304" pitchFamily="18" charset="-34"/>
              </a:rPr>
              <a:t>ให้เข้าไปสู่พระ</a:t>
            </a:r>
            <a:r>
              <a:rPr lang="th-TH" sz="3600" b="1" i="1" dirty="0" smtClean="0">
                <a:solidFill>
                  <a:srgbClr val="000099"/>
                </a:solidFill>
                <a:latin typeface="Angsana New" panose="02020603050405020304" pitchFamily="18" charset="-34"/>
              </a:rPr>
              <a:t>บัลลังก์แห่ง</a:t>
            </a:r>
            <a:r>
              <a:rPr lang="th-TH" sz="3600" b="1" i="1" dirty="0">
                <a:solidFill>
                  <a:srgbClr val="000099"/>
                </a:solidFill>
                <a:latin typeface="Angsana New" panose="02020603050405020304" pitchFamily="18" charset="-34"/>
              </a:rPr>
              <a:t>พระหรรษทานด้วยความมั่นใจ เพื่อรับพระกรุณาและพบพระหรรษทานเกื้อกูลในยามที่พวกเขาต้องการ</a:t>
            </a:r>
            <a:r>
              <a:rPr lang="en-US" sz="3600" b="1" i="1" dirty="0">
                <a:solidFill>
                  <a:srgbClr val="000099"/>
                </a:solidFill>
                <a:latin typeface="Angsana New" panose="02020603050405020304" pitchFamily="18" charset="-34"/>
              </a:rPr>
              <a:t>” </a:t>
            </a:r>
            <a:r>
              <a:rPr lang="en-US" sz="3600" b="1" dirty="0">
                <a:latin typeface="Angsana New" panose="02020603050405020304" pitchFamily="18" charset="-34"/>
              </a:rPr>
              <a:t>(</a:t>
            </a:r>
            <a:r>
              <a:rPr lang="th-TH" sz="3600" b="1" dirty="0">
                <a:latin typeface="Angsana New" panose="02020603050405020304" pitchFamily="18" charset="-34"/>
              </a:rPr>
              <a:t>ฮบ. 4:16)</a:t>
            </a:r>
            <a:endParaRPr lang="en-US" sz="3600" b="1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33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549275"/>
            <a:ext cx="686340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ธรรมทูตแห่งความเมตตา(18)</a:t>
            </a: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788" y="1955719"/>
            <a:ext cx="173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ข้อสังเกต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88" y="2984019"/>
            <a:ext cx="5049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996633"/>
                </a:solidFill>
              </a:rPr>
              <a:t>1. เรื่องธรรมทูตแห่งความเมตตา</a:t>
            </a:r>
            <a:endParaRPr lang="en-US" sz="4400" b="1" dirty="0">
              <a:solidFill>
                <a:srgbClr val="9966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732" y="3972596"/>
            <a:ext cx="6791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400" b="1" dirty="0" smtClean="0"/>
              <a:t>2. </a:t>
            </a:r>
            <a:r>
              <a:rPr lang="th-TH" sz="4400" b="1" dirty="0"/>
              <a:t>การจัด</a:t>
            </a:r>
            <a:r>
              <a:rPr lang="th-TH" sz="4400" b="1" dirty="0" smtClean="0"/>
              <a:t>วัน </a:t>
            </a:r>
            <a:r>
              <a:rPr lang="th-TH" sz="4400" b="1" dirty="0"/>
              <a:t>“พันธกิจสู่ปวง</a:t>
            </a:r>
            <a:r>
              <a:rPr lang="th-TH" sz="4400" b="1" dirty="0" smtClean="0"/>
              <a:t>ชน”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9680" y="5085184"/>
            <a:ext cx="705353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Angsana New" panose="02020603050405020304" pitchFamily="18" charset="-34"/>
              </a:rPr>
              <a:t>3. </a:t>
            </a:r>
            <a:r>
              <a:rPr lang="th-TH" sz="4400" b="1" dirty="0" smtClean="0">
                <a:solidFill>
                  <a:srgbClr val="0070C0"/>
                </a:solidFill>
                <a:latin typeface="Angsana New" panose="02020603050405020304" pitchFamily="18" charset="-34"/>
              </a:rPr>
              <a:t>การสนับสนุนให้จัดพิธีกรรมรับศีลอภัยบาป</a:t>
            </a:r>
          </a:p>
          <a:p>
            <a:r>
              <a:rPr lang="th-TH" sz="4400" b="1" dirty="0">
                <a:solidFill>
                  <a:srgbClr val="0070C0"/>
                </a:solidFill>
                <a:latin typeface="Angsana New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70C0"/>
                </a:solidFill>
                <a:latin typeface="Angsana New" panose="02020603050405020304" pitchFamily="18" charset="-34"/>
              </a:rPr>
              <a:t>   แบบที่ 2 ทั้งในระดับวัด และในระดับเขต</a:t>
            </a:r>
            <a:endParaRPr lang="th-TH" sz="4400" b="1" dirty="0">
              <a:solidFill>
                <a:srgbClr val="0070C0"/>
              </a:solidFill>
              <a:latin typeface="Angsana New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49275"/>
            <a:ext cx="73674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บทอภัยให้</a:t>
            </a:r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พ้นจากโทษทางพระศาสนจักร</a:t>
            </a: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06084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i="1" dirty="0">
                <a:solidFill>
                  <a:srgbClr val="FF0000"/>
                </a:solidFill>
                <a:latin typeface="Angsana New" panose="02020603050405020304" pitchFamily="18" charset="-34"/>
              </a:rPr>
              <a:t>เมื่อพระสงฆ์อภัยผู้สารภาพบาปคนใดให้พ้นจากโทษทางพระศาสนจักรนอกศีลอภัยบาปตามกฎของพระศาสนจักร ให้ใช้สูตรต่อไปนี้</a:t>
            </a:r>
            <a:r>
              <a:rPr lang="en-US" sz="3600" b="1" i="1" dirty="0">
                <a:solidFill>
                  <a:srgbClr val="FF0000"/>
                </a:solidFill>
                <a:latin typeface="Angsana New" panose="02020603050405020304" pitchFamily="18" charset="-34"/>
              </a:rPr>
              <a:t>:</a:t>
            </a:r>
            <a:r>
              <a:rPr lang="th-TH" sz="3600" b="1" i="1" dirty="0">
                <a:solidFill>
                  <a:srgbClr val="FF0000"/>
                </a:solidFill>
                <a:latin typeface="Angsana New" panose="02020603050405020304" pitchFamily="18" charset="-34"/>
              </a:rPr>
              <a:t> </a:t>
            </a:r>
            <a:r>
              <a:rPr lang="th-TH" sz="3600" b="1" i="1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       </a:t>
            </a:r>
            <a:r>
              <a:rPr lang="th-TH" sz="3600" dirty="0" smtClean="0">
                <a:latin typeface="Angsana New" panose="02020603050405020304" pitchFamily="18" charset="-34"/>
              </a:rPr>
              <a:t>(</a:t>
            </a:r>
            <a:r>
              <a:rPr lang="th-TH" sz="3600" dirty="0">
                <a:latin typeface="Angsana New" panose="02020603050405020304" pitchFamily="18" charset="-34"/>
              </a:rPr>
              <a:t>หนังสือพิธีศีลอภัยบาป หน้า </a:t>
            </a:r>
            <a:r>
              <a:rPr lang="en-US" sz="3600" dirty="0">
                <a:latin typeface="Angsana New" panose="02020603050405020304" pitchFamily="18" charset="-34"/>
              </a:rPr>
              <a:t>185</a:t>
            </a:r>
            <a:r>
              <a:rPr lang="th-TH" sz="3600" dirty="0">
                <a:latin typeface="Angsana New" panose="02020603050405020304" pitchFamily="18" charset="-34"/>
              </a:rPr>
              <a:t>)</a:t>
            </a:r>
            <a:endParaRPr lang="en-US" sz="3600" b="1" dirty="0">
              <a:solidFill>
                <a:srgbClr val="996633"/>
              </a:solidFill>
              <a:latin typeface="Angsana New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034" y="3972596"/>
            <a:ext cx="6791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600" b="1" dirty="0">
                <a:latin typeface="Angsana New" panose="02020603050405020304" pitchFamily="18" charset="-34"/>
              </a:rPr>
              <a:t>อาศัยอำนาจที่ได้รับ ข้าพเจ้าอภัยท่านให้พ้นจากโทษบัพพาชนีกรรม (</a:t>
            </a:r>
            <a:r>
              <a:rPr lang="th-TH" sz="3600" b="1" i="1" dirty="0">
                <a:latin typeface="Angsana New" panose="02020603050405020304" pitchFamily="18" charset="-34"/>
              </a:rPr>
              <a:t>หรือ</a:t>
            </a:r>
            <a:r>
              <a:rPr lang="th-TH" sz="3600" b="1" dirty="0">
                <a:latin typeface="Angsana New" panose="02020603050405020304" pitchFamily="18" charset="-34"/>
              </a:rPr>
              <a:t> โทษมิให้ประกอบหน้าที่</a:t>
            </a:r>
            <a:r>
              <a:rPr lang="th-TH" sz="3600" b="1" i="1" dirty="0">
                <a:latin typeface="Angsana New" panose="02020603050405020304" pitchFamily="18" charset="-34"/>
              </a:rPr>
              <a:t> หรือ </a:t>
            </a:r>
            <a:r>
              <a:rPr lang="th-TH" sz="3600" b="1" dirty="0">
                <a:latin typeface="Angsana New" panose="02020603050405020304" pitchFamily="18" charset="-34"/>
              </a:rPr>
              <a:t>โทษมิให้รับศีลศักดิ์สิทธิ์)</a:t>
            </a:r>
            <a:r>
              <a:rPr lang="th-TH" sz="3600" b="1" i="1" dirty="0">
                <a:latin typeface="Angsana New" panose="02020603050405020304" pitchFamily="18" charset="-34"/>
              </a:rPr>
              <a:t> </a:t>
            </a:r>
            <a:r>
              <a:rPr lang="th-TH" sz="3600" b="1" dirty="0">
                <a:latin typeface="Angsana New" panose="02020603050405020304" pitchFamily="18" charset="-34"/>
              </a:rPr>
              <a:t>เดชะพระนามพระบิดา และพระบุตร </a:t>
            </a:r>
            <a:r>
              <a:rPr lang="en-US" sz="3600" b="1" dirty="0">
                <a:latin typeface="Angsana New" panose="02020603050405020304" pitchFamily="18" charset="-34"/>
              </a:rPr>
              <a:t>+ </a:t>
            </a:r>
            <a:r>
              <a:rPr lang="th-TH" sz="3600" b="1" dirty="0">
                <a:latin typeface="Angsana New" panose="02020603050405020304" pitchFamily="18" charset="-34"/>
              </a:rPr>
              <a:t>และพระจิต</a:t>
            </a:r>
            <a:endParaRPr lang="en-US" sz="3600" dirty="0">
              <a:latin typeface="Angsana New" panose="02020603050405020304" pitchFamily="18" charset="-34"/>
            </a:endParaRPr>
          </a:p>
          <a:p>
            <a:r>
              <a:rPr lang="th-TH" sz="3600" b="1" dirty="0">
                <a:solidFill>
                  <a:srgbClr val="000099"/>
                </a:solidFill>
                <a:latin typeface="Angsana New" panose="02020603050405020304" pitchFamily="18" charset="-34"/>
              </a:rPr>
              <a:t>ผู้สารภาพบาปตอบว่า     อาแมน</a:t>
            </a:r>
            <a:endParaRPr lang="en-US" sz="3600" dirty="0">
              <a:solidFill>
                <a:srgbClr val="000099"/>
              </a:solidFill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18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100" y="549275"/>
            <a:ext cx="719387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พระคุณการุณย์ครบบริบูรณ์(22)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174" y="2278885"/>
            <a:ext cx="8460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3600" b="1" dirty="0" smtClean="0">
                <a:solidFill>
                  <a:srgbClr val="996633"/>
                </a:solidFill>
              </a:rPr>
              <a:t>ปี</a:t>
            </a:r>
            <a:r>
              <a:rPr lang="th-TH" sz="3600" b="1" dirty="0">
                <a:solidFill>
                  <a:srgbClr val="996633"/>
                </a:solidFill>
              </a:rPr>
              <a:t>ศักดิ์สิทธิ์หมายถึงการมอบพระคุณการุณย์ด้วย การปฏิบัติตามธรรมเนียมเช่นนี้มีความหมายสำคัญยิ่งขึ้นอีกสำหรับ</a:t>
            </a:r>
            <a:r>
              <a:rPr lang="th-TH" sz="3600" b="1" dirty="0" smtClean="0">
                <a:solidFill>
                  <a:srgbClr val="996633"/>
                </a:solidFill>
              </a:rPr>
              <a:t>ปีศักดิ์สิทธิ์แห่ง</a:t>
            </a:r>
            <a:r>
              <a:rPr lang="th-TH" sz="3600" b="1" dirty="0">
                <a:solidFill>
                  <a:srgbClr val="996633"/>
                </a:solidFill>
              </a:rPr>
              <a:t>เมตตาธรรม</a:t>
            </a:r>
            <a:endParaRPr lang="en-US" sz="3600" b="1" dirty="0">
              <a:solidFill>
                <a:srgbClr val="9966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00" y="4365104"/>
            <a:ext cx="8035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h-TH" sz="3600" b="1" dirty="0" smtClean="0">
                <a:latin typeface="Angsana New" panose="02020603050405020304" pitchFamily="18" charset="-34"/>
              </a:rPr>
              <a:t>เงื่อนไขการรับพระคุณการรุณย์ครบบริบูรณ์</a:t>
            </a:r>
          </a:p>
          <a:p>
            <a:pPr lvl="0" algn="just"/>
            <a:r>
              <a:rPr lang="th-TH" sz="3600" b="1" dirty="0" smtClean="0">
                <a:latin typeface="Angsana New" panose="02020603050405020304" pitchFamily="18" charset="-34"/>
              </a:rPr>
              <a:t>กรณีปกติ</a:t>
            </a:r>
          </a:p>
          <a:p>
            <a:pPr lvl="0" algn="just"/>
            <a:r>
              <a:rPr lang="th-TH" sz="3600" b="1" dirty="0" smtClean="0">
                <a:latin typeface="Angsana New" panose="02020603050405020304" pitchFamily="18" charset="-34"/>
              </a:rPr>
              <a:t>สำหรับผู้ป่วย นักโทษ</a:t>
            </a:r>
            <a:endParaRPr lang="en-US" sz="3600" b="1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13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100" y="549275"/>
            <a:ext cx="719387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พิธีบูชาขอบพระคุณ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2110625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3600" b="1" dirty="0" smtClean="0">
                <a:solidFill>
                  <a:srgbClr val="996633"/>
                </a:solidFill>
              </a:rPr>
              <a:t>นอกจากเรื่องต่างๆ ที่กล่าวข้างต้น โอกาสปีศักดิ์สิทธิ์แห่งเมตตาธรรมนี้ น่าจะเน้นเรื่องพิธีบูชาขอบพระคุณ โดยเฉพาะพิธีบูชาขอบพระคุณในวัน</a:t>
            </a:r>
            <a:r>
              <a:rPr lang="th-TH" sz="3600" b="1" dirty="0">
                <a:solidFill>
                  <a:srgbClr val="996633"/>
                </a:solidFill>
              </a:rPr>
              <a:t>พระเจ้า ซึ่งจะต้องให้สัตบุรุษ</a:t>
            </a:r>
            <a:r>
              <a:rPr lang="th-TH" sz="3600" b="1" dirty="0" smtClean="0">
                <a:solidFill>
                  <a:srgbClr val="996633"/>
                </a:solidFill>
              </a:rPr>
              <a:t>เห็นความสำคัญและตระหนักว่า </a:t>
            </a:r>
            <a:r>
              <a:rPr lang="th-TH" sz="3600" b="1" dirty="0">
                <a:solidFill>
                  <a:srgbClr val="996633"/>
                </a:solidFill>
              </a:rPr>
              <a:t>นี่คือพระเมตตาของ</a:t>
            </a:r>
            <a:r>
              <a:rPr lang="th-TH" sz="3600" b="1" dirty="0" smtClean="0">
                <a:solidFill>
                  <a:srgbClr val="996633"/>
                </a:solidFill>
              </a:rPr>
              <a:t>พระเจ้าที่ปรากฏให้เห็นชัดเจนที่สุดในชีวิต คริสตชนผ่านทางพิธีกรรมศักดิ์สิทธิ์</a:t>
            </a:r>
            <a:endParaRPr lang="en-US" sz="3600" b="1" dirty="0">
              <a:solidFill>
                <a:srgbClr val="9966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825" y="557261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h-TH" sz="3600" b="1" dirty="0" smtClean="0">
                <a:latin typeface="Angsana New" panose="02020603050405020304" pitchFamily="18" charset="-34"/>
              </a:rPr>
              <a:t>โดยเฉพาะการรับศีลมหาสนิท ศีลศักดิ์สิทธิ์แห่งความรัก</a:t>
            </a:r>
            <a:endParaRPr lang="en-US" sz="3600" b="1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4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549275"/>
            <a:ext cx="686340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หนังสือที่จัดทำโอกาสปีศักดิ์สิทธิ์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34" y="-23538"/>
            <a:ext cx="1297769" cy="21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01งานพ่อเชษฐ์ที่แสงธรรม\ปีศักดิ์สิทธิ์แห่งเมตตาธรรม\14419696125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626518" cy="25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01งานพ่อเชษฐ์ที่แสงธรรม\ปีศักดิ์สิทธิ์แห่งเมตตาธรรม\cq5dam.thumbnail.319.319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772816"/>
            <a:ext cx="1475809" cy="22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01งานพ่อเชษฐ์ที่แสงธรรม\ปีศักดิ์สิทธิ์แห่งเมตตาธรรม\cq5dam.thumbnail.319.319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14739"/>
            <a:ext cx="1513313" cy="23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01งานพ่อเชษฐ์ที่แสงธรรม\ปีศักดิ์สิทธิ์แห่งเมตตาธรรม\cq5dam.thumbnail.319.319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30" y="2348880"/>
            <a:ext cx="1357288" cy="21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01งานพ่อเชษฐ์ที่แสงธรรม\ปีศักดิ์สิทธิ์แห่งเมตตาธรรม\cq5dam.thumbnail.319.319 (4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11635"/>
            <a:ext cx="1549214" cy="23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01งานพ่อเชษฐ์ที่แสงธรรม\ปีศักดิ์สิทธิ์แห่งเมตตาธรรม\cq5dam.thumbnail.319.319 (5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34" y="4311636"/>
            <a:ext cx="1476042" cy="22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01งานพ่อเชษฐ์ที่แสงธรรม\ปีศักดิ์สิทธิ์แห่งเมตตาธรรม\cq5dam.thumbnail.319.31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08" y="4260184"/>
            <a:ext cx="1523758" cy="23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01งานพ่อเชษฐ์ที่แสงธรรม\ปีศักดิ์สิทธิ์แห่งเมตตาธรรม\cq5dam.thumbnail.319.319 (6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30" y="4501519"/>
            <a:ext cx="1426692" cy="22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100" y="549275"/>
            <a:ext cx="719387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การจัดกิจกรรมกับกลุ่มต่างๆ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2110625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4400" b="1" dirty="0">
                <a:solidFill>
                  <a:srgbClr val="996633"/>
                </a:solidFill>
              </a:rPr>
              <a:t>การจัดกิจกรรมต่างๆ </a:t>
            </a:r>
            <a:r>
              <a:rPr lang="th-TH" sz="4400" b="1" dirty="0" smtClean="0">
                <a:solidFill>
                  <a:srgbClr val="996633"/>
                </a:solidFill>
              </a:rPr>
              <a:t>กับบุคคลเป้าหมายในกลุ่มต่างๆ โดยอาศัยแนวทางจากปฏิทินปีศักดิ์สิทธิ์แห่งเมตตาธรรมของ</a:t>
            </a:r>
            <a:r>
              <a:rPr lang="th-TH" sz="4400" b="1" dirty="0">
                <a:solidFill>
                  <a:srgbClr val="996633"/>
                </a:solidFill>
              </a:rPr>
              <a:t>พระศาสนจักรสากล </a:t>
            </a:r>
            <a:r>
              <a:rPr lang="th-TH" sz="4400" b="1" dirty="0" smtClean="0">
                <a:solidFill>
                  <a:srgbClr val="996633"/>
                </a:solidFill>
              </a:rPr>
              <a:t>และความเหมาะสมในเชิงอภิบาลของพระศา</a:t>
            </a:r>
            <a:r>
              <a:rPr lang="th-TH" sz="4400" b="1" dirty="0">
                <a:solidFill>
                  <a:srgbClr val="996633"/>
                </a:solidFill>
              </a:rPr>
              <a:t>สนจักรท้องถิ่น</a:t>
            </a:r>
            <a:endParaRPr lang="en-US" sz="44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100" y="549275"/>
            <a:ext cx="719387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พิธีกรรมปิดปีศักดิ์สิทธิ์ 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940" y="2492896"/>
            <a:ext cx="8106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b="1" dirty="0"/>
              <a:t>พิธีปิดประตูศักดิ์สิทธิ์ของมหาวิหารในกรุงโรม </a:t>
            </a:r>
          </a:p>
          <a:p>
            <a:pPr lvl="0" algn="ctr"/>
            <a:r>
              <a:rPr lang="th-TH" sz="4000" b="1" dirty="0"/>
              <a:t>และพิธีปิดประตูศักดิ์สิทธิ์ของสังฆมณฑลต่างๆ ทั่วโลก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4437112"/>
            <a:ext cx="68407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996633"/>
                </a:solidFill>
                <a:latin typeface="Angsana New" panose="02020603050405020304" pitchFamily="18" charset="-34"/>
              </a:rPr>
              <a:t>วันอาทิตย์ที่ 13 พฤศจิกายน </a:t>
            </a:r>
            <a:r>
              <a:rPr lang="th-TH" sz="4400" b="1" dirty="0" smtClean="0">
                <a:solidFill>
                  <a:srgbClr val="996633"/>
                </a:solidFill>
                <a:latin typeface="Angsana New" panose="02020603050405020304" pitchFamily="18" charset="-34"/>
              </a:rPr>
              <a:t>2016</a:t>
            </a:r>
            <a:endParaRPr lang="en-US" sz="4400" b="1" dirty="0" smtClean="0">
              <a:solidFill>
                <a:srgbClr val="996633"/>
              </a:solidFill>
              <a:latin typeface="Angsana New" panose="02020603050405020304" pitchFamily="18" charset="-34"/>
            </a:endParaRPr>
          </a:p>
          <a:p>
            <a:pPr algn="ctr"/>
            <a:r>
              <a:rPr lang="th-TH" sz="4400" b="1" dirty="0">
                <a:solidFill>
                  <a:srgbClr val="996633"/>
                </a:solidFill>
                <a:latin typeface="Angsana New" panose="02020603050405020304" pitchFamily="18" charset="-34"/>
              </a:rPr>
              <a:t>วันอาทิตย์สัปดาห์ที่ 33 เทศกาลธรรมดา</a:t>
            </a:r>
            <a:endParaRPr lang="en-US" sz="4400" b="1" dirty="0">
              <a:solidFill>
                <a:srgbClr val="996633"/>
              </a:solidFill>
              <a:latin typeface="Angsana New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549275"/>
            <a:ext cx="61436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</a:rPr>
              <a:t>เว็ป</a:t>
            </a:r>
            <a:r>
              <a:rPr lang="th-TH" sz="6000" b="1" dirty="0">
                <a:solidFill>
                  <a:srgbClr val="C00000"/>
                </a:solidFill>
              </a:rPr>
              <a:t>ไซต์</a:t>
            </a:r>
            <a:r>
              <a:rPr lang="th-TH" sz="6000" b="1" dirty="0" smtClean="0">
                <a:solidFill>
                  <a:srgbClr val="C00000"/>
                </a:solidFill>
              </a:rPr>
              <a:t>ทางการ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067" y="2780928"/>
            <a:ext cx="8128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http://www.iubilaeummisericordiae.va/content/gdm/en.html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637" y="4149080"/>
            <a:ext cx="805861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การเป็นผู้มีเมตตาดุจพระบิดา เป็น “คติประจำใจ” ของปีศักดิ์สิทธิ์นี้  </a:t>
            </a:r>
            <a:r>
              <a:rPr lang="th-TH" sz="3200" b="1" dirty="0">
                <a:solidFill>
                  <a:srgbClr val="0070C0"/>
                </a:solidFill>
              </a:rPr>
              <a:t>(14)</a:t>
            </a:r>
          </a:p>
          <a:p>
            <a:pPr algn="ctr"/>
            <a:r>
              <a:rPr lang="th-TH" sz="3200" b="1" dirty="0">
                <a:solidFill>
                  <a:srgbClr val="0070C0"/>
                </a:solidFill>
              </a:rPr>
              <a:t>มี </a:t>
            </a:r>
            <a:r>
              <a:rPr lang="en-US" sz="3200" b="1" dirty="0">
                <a:solidFill>
                  <a:srgbClr val="0070C0"/>
                </a:solidFill>
              </a:rPr>
              <a:t>logo </a:t>
            </a:r>
            <a:r>
              <a:rPr lang="th-TH" sz="3200" b="1" dirty="0">
                <a:solidFill>
                  <a:srgbClr val="0070C0"/>
                </a:solidFill>
              </a:rPr>
              <a:t>บทเพลง บทภาวนาออกมาแล้ว 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100" y="549275"/>
            <a:ext cx="719387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พิธีกรรมปิดปีศักดิ์สิทธิ์ (5)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276" y="1810956"/>
            <a:ext cx="73369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h-TH" sz="3200" b="1" dirty="0"/>
              <a:t>การปิดปีศักดิ์สิทธิ์จะมีขึ้นในวันสมโภชพระคริสตกษัตริย์ ในวันที่ 20 พฤศจิกายน 2016</a:t>
            </a:r>
            <a:r>
              <a:rPr lang="th-TH" sz="3200" dirty="0"/>
              <a:t>  </a:t>
            </a:r>
            <a:r>
              <a:rPr lang="th-TH" sz="3200" b="1" dirty="0">
                <a:solidFill>
                  <a:srgbClr val="000099"/>
                </a:solidFill>
              </a:rPr>
              <a:t>ในวันนั้น เราจะปิดประตูศักดิ์สิทธิ์  เหนือสิ่งใด เราจะเปี่ยมด้วยความรู้สึกกตัญญูและโมทนาคุณพระตรีเอกภาพที่ประทานเวลาพิเศษแห่งพระพรแก่เรา  เราจะถวายชีวิตของพระศาสนจักร มนุษยชาติ และโลกจักรวาลแด่พระคริสตเจ้า พร้อมกับวิงวอนขอพระองค์โปรดประทานพระเมตตามายัง</a:t>
            </a:r>
            <a:r>
              <a:rPr lang="th-TH" sz="3200" b="1" dirty="0" smtClean="0">
                <a:solidFill>
                  <a:srgbClr val="000099"/>
                </a:solidFill>
              </a:rPr>
              <a:t>เรา... ข้าพเจ้า</a:t>
            </a:r>
            <a:r>
              <a:rPr lang="th-TH" sz="3200" b="1" dirty="0">
                <a:solidFill>
                  <a:srgbClr val="000099"/>
                </a:solidFill>
              </a:rPr>
              <a:t>ปรารถนาอย่างยิ่งที่จะให้ปีหน้าเป็นปีที่เปี่ยมด้วยพระเมตตา เพื่อเราจะออกไปพบพี่น้องชายหญิงทุกคน เพื่อนำความดีและพระเมตตากรุณาของพระเจ้าไปสู่พวก</a:t>
            </a:r>
            <a:r>
              <a:rPr lang="th-TH" sz="3200" b="1" dirty="0" smtClean="0">
                <a:solidFill>
                  <a:srgbClr val="000099"/>
                </a:solidFill>
              </a:rPr>
              <a:t>เขา... เพื่อ</a:t>
            </a:r>
            <a:r>
              <a:rPr lang="th-TH" sz="3200" b="1" dirty="0">
                <a:solidFill>
                  <a:srgbClr val="000099"/>
                </a:solidFill>
              </a:rPr>
              <a:t>เป็นเครื่องหมายว่าพระอาณาจักรของพระเจ้าอยู่ท่ามกลางเราแล้ว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32655"/>
            <a:ext cx="7787208" cy="6336705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7200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Miserando</a:t>
            </a:r>
            <a:r>
              <a:rPr lang="en-US" sz="7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atque</a:t>
            </a:r>
            <a:r>
              <a:rPr lang="en-US" sz="7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eligendo</a:t>
            </a:r>
            <a:endParaRPr lang="th-TH" sz="7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jesus_calls_matth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2" y="588289"/>
            <a:ext cx="4828133" cy="5216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280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Autofit/>
          </a:bodyPr>
          <a:lstStyle/>
          <a:p>
            <a:pPr algn="ctr"/>
            <a:r>
              <a:rPr sz="8000" smtClean="0">
                <a:solidFill>
                  <a:srgbClr val="FF0000"/>
                </a:solidFill>
              </a:rPr>
              <a:t>God bless you</a:t>
            </a:r>
            <a:r>
              <a:rPr lang="th-TH" sz="8000" dirty="0" smtClean="0">
                <a:solidFill>
                  <a:srgbClr val="FF0000"/>
                </a:solidFill>
              </a:rPr>
              <a:t>.</a:t>
            </a:r>
            <a:endParaRPr lang="th-TH" sz="8000" dirty="0">
              <a:solidFill>
                <a:srgbClr val="FF0000"/>
              </a:solidFill>
            </a:endParaRPr>
          </a:p>
        </p:txBody>
      </p:sp>
      <p:pic>
        <p:nvPicPr>
          <p:cNvPr id="4" name="Picture 2" descr="K:\ \รูปพระเยซู\4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3687" y="2357430"/>
            <a:ext cx="6496625" cy="3738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549275"/>
            <a:ext cx="61436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การเปิดประตูศักดิ์สิทธิ์ (3)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080" y="1988840"/>
            <a:ext cx="7332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</a:rPr>
              <a:t>วัน</a:t>
            </a:r>
            <a:r>
              <a:rPr lang="th-TH" sz="3600" b="1" dirty="0">
                <a:solidFill>
                  <a:srgbClr val="0070C0"/>
                </a:solidFill>
              </a:rPr>
              <a:t>เปิดประตูศักดิ์สิทธิ์ของแต่ละสังฆมณฑลฯ คือ </a:t>
            </a:r>
            <a:endParaRPr lang="th-TH" sz="3600" b="1" dirty="0" smtClean="0">
              <a:solidFill>
                <a:srgbClr val="0070C0"/>
              </a:solidFill>
            </a:endParaRPr>
          </a:p>
          <a:p>
            <a:pPr algn="ctr"/>
            <a:r>
              <a:rPr lang="th-TH" sz="3600" b="1" dirty="0" smtClean="0">
                <a:solidFill>
                  <a:srgbClr val="0070C0"/>
                </a:solidFill>
              </a:rPr>
              <a:t>วัน</a:t>
            </a:r>
            <a:r>
              <a:rPr lang="th-TH" sz="3600" b="1" dirty="0">
                <a:solidFill>
                  <a:srgbClr val="0070C0"/>
                </a:solidFill>
              </a:rPr>
              <a:t>อาทิตย์สัปดาห์ที่ 3 เทศกาลเตรียมรับเสด็จพระคริสต</a:t>
            </a:r>
            <a:r>
              <a:rPr lang="th-TH" sz="3600" b="1" dirty="0" smtClean="0">
                <a:solidFill>
                  <a:srgbClr val="0070C0"/>
                </a:solidFill>
              </a:rPr>
              <a:t>เจ้า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616" y="3429000"/>
            <a:ext cx="7441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solidFill>
                  <a:srgbClr val="996633"/>
                </a:solidFill>
              </a:rPr>
              <a:t>ที่อาสนวิหารของพระศาสนจักรท้องถิ่นทุกแห่ง </a:t>
            </a:r>
            <a:endParaRPr lang="th-TH" sz="3600" b="1" dirty="0" smtClean="0">
              <a:solidFill>
                <a:srgbClr val="996633"/>
              </a:solidFill>
            </a:endParaRPr>
          </a:p>
          <a:p>
            <a:pPr algn="ctr"/>
            <a:r>
              <a:rPr lang="th-TH" sz="3600" b="1" dirty="0" smtClean="0">
                <a:solidFill>
                  <a:srgbClr val="996633"/>
                </a:solidFill>
              </a:rPr>
              <a:t>หรือ</a:t>
            </a:r>
            <a:r>
              <a:rPr lang="th-TH" sz="3600" b="1" dirty="0">
                <a:solidFill>
                  <a:srgbClr val="996633"/>
                </a:solidFill>
              </a:rPr>
              <a:t>ที่อาสนวิหารร่วม หรือวัดใดที่มีความสำคัญเป็น</a:t>
            </a:r>
            <a:r>
              <a:rPr lang="th-TH" sz="3600" b="1" dirty="0" smtClean="0">
                <a:solidFill>
                  <a:srgbClr val="996633"/>
                </a:solidFill>
              </a:rPr>
              <a:t>พิเศษ</a:t>
            </a:r>
          </a:p>
          <a:p>
            <a:pPr algn="ctr"/>
            <a:r>
              <a:rPr lang="th-TH" sz="3600" b="1" dirty="0" smtClean="0">
                <a:solidFill>
                  <a:srgbClr val="996633"/>
                </a:solidFill>
              </a:rPr>
              <a:t>อาจ</a:t>
            </a:r>
            <a:r>
              <a:rPr lang="th-TH" sz="3600" b="1" dirty="0">
                <a:solidFill>
                  <a:srgbClr val="996633"/>
                </a:solidFill>
              </a:rPr>
              <a:t>เปิด ณ สักการะสถานที่มีผู้แสวงบุญจำนวนมากไปเยี่ยม </a:t>
            </a:r>
            <a:endParaRPr lang="en-US" sz="3600" b="1" dirty="0">
              <a:solidFill>
                <a:srgbClr val="9966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752" y="5236254"/>
            <a:ext cx="736932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4400" b="1" dirty="0"/>
              <a:t>การเปิดประตู</a:t>
            </a:r>
            <a:r>
              <a:rPr lang="th-TH" sz="4400" b="1" dirty="0" smtClean="0"/>
              <a:t>ดังกล่าว</a:t>
            </a:r>
          </a:p>
          <a:p>
            <a:pPr lvl="0" algn="ctr"/>
            <a:r>
              <a:rPr lang="th-TH" sz="4400" b="1" dirty="0" smtClean="0"/>
              <a:t>ขึ้นอยู่</a:t>
            </a:r>
            <a:r>
              <a:rPr lang="th-TH" sz="4400" b="1" dirty="0"/>
              <a:t>กับการตัดสินใจของพระสังฆราชท้องถิ่น  </a:t>
            </a:r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549275"/>
            <a:ext cx="61436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การเปิดประตูศักดิ์สิทธิ์ (3)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4" y="1841242"/>
            <a:ext cx="62646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4000" b="1" dirty="0" smtClean="0">
                <a:solidFill>
                  <a:srgbClr val="0070C0"/>
                </a:solidFill>
              </a:rPr>
              <a:t>เพราะฉะนั้น วัด</a:t>
            </a:r>
            <a:r>
              <a:rPr lang="th-TH" sz="4000" b="1" dirty="0">
                <a:solidFill>
                  <a:srgbClr val="0070C0"/>
                </a:solidFill>
              </a:rPr>
              <a:t>พิเศษแต่ละแห่งจะมีส่วนร่วมโดยตรงในการเจริญชีวิตปีศักดิ์สิทธิ์ ซึ่งถือเป็นเวลาพิเศษสุดแห่งพระ</a:t>
            </a:r>
            <a:r>
              <a:rPr lang="th-TH" sz="4000" b="1" dirty="0" smtClean="0">
                <a:solidFill>
                  <a:srgbClr val="0070C0"/>
                </a:solidFill>
              </a:rPr>
              <a:t>พร และ</a:t>
            </a:r>
            <a:r>
              <a:rPr lang="th-TH" sz="4000" b="1" dirty="0">
                <a:solidFill>
                  <a:srgbClr val="0070C0"/>
                </a:solidFill>
              </a:rPr>
              <a:t>การฟื้นฟูชีวิตใหม่  </a:t>
            </a:r>
            <a:endParaRPr lang="th-TH" sz="4000" b="1" dirty="0" smtClean="0">
              <a:solidFill>
                <a:srgbClr val="0070C0"/>
              </a:solidFill>
            </a:endParaRPr>
          </a:p>
          <a:p>
            <a:pPr algn="just"/>
            <a:r>
              <a:rPr lang="th-TH" sz="4000" b="1" dirty="0" smtClean="0">
                <a:solidFill>
                  <a:srgbClr val="996633"/>
                </a:solidFill>
              </a:rPr>
              <a:t>ดังนั้น จะ</a:t>
            </a:r>
            <a:r>
              <a:rPr lang="th-TH" sz="4000" b="1" dirty="0">
                <a:solidFill>
                  <a:srgbClr val="996633"/>
                </a:solidFill>
              </a:rPr>
              <a:t>มีการเฉลิมฉลองปีศักดิ์สิทธิ์ทั้งที่กรุงโรม และวัดพิเศษต่าง ๆ ดุจเครื่องหมายแห่งความเป็นหนึ่งเดียวกันที่มองเห็นได้ในพระศาสนจักรทั่วโลก</a:t>
            </a:r>
            <a:endParaRPr lang="en-US" sz="40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549275"/>
            <a:ext cx="61436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การเปิดประตูศักดิ์สิทธิ์ (3)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788" y="1955719"/>
            <a:ext cx="1733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ข้อสังเกต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033" y="3316912"/>
            <a:ext cx="4564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996633"/>
                </a:solidFill>
              </a:rPr>
              <a:t>1. เรื่องวันเปิดประตูศักดิ์สิทธิ์</a:t>
            </a:r>
            <a:endParaRPr lang="en-US" sz="4400" b="1" dirty="0">
              <a:solidFill>
                <a:srgbClr val="9966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89" y="4437112"/>
            <a:ext cx="8082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4400" b="1" dirty="0" smtClean="0"/>
              <a:t>2. เรื่องเส้นทางในการจาริกแสวงบุญสู่ประตูศักดิ์สิทธิ์</a:t>
            </a:r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549275"/>
            <a:ext cx="61436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การ</a:t>
            </a: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จาริกแสวงบุญ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(14)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488" y="1988840"/>
            <a:ext cx="7430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</a:rPr>
              <a:t>เพื่อก้าวสู่ประตูศักดิ์สิทธิ์ ณ กรุงโรม หรือ ณ ที่ใดที่</a:t>
            </a:r>
            <a:r>
              <a:rPr lang="th-TH" sz="3600" b="1" dirty="0" smtClean="0">
                <a:solidFill>
                  <a:srgbClr val="0070C0"/>
                </a:solidFill>
              </a:rPr>
              <a:t>หนึ่ง</a:t>
            </a:r>
          </a:p>
          <a:p>
            <a:pPr algn="ctr"/>
            <a:r>
              <a:rPr lang="th-TH" sz="3600" b="1" dirty="0" smtClean="0">
                <a:solidFill>
                  <a:srgbClr val="0070C0"/>
                </a:solidFill>
              </a:rPr>
              <a:t>ใน</a:t>
            </a:r>
            <a:r>
              <a:rPr lang="th-TH" sz="3600" b="1" dirty="0">
                <a:solidFill>
                  <a:srgbClr val="0070C0"/>
                </a:solidFill>
              </a:rPr>
              <a:t>โลก ทุกคนต้องออกจาริกตามความสามารถของตน </a:t>
            </a:r>
            <a:endParaRPr lang="th-TH" sz="3600" b="1" dirty="0" smtClean="0">
              <a:solidFill>
                <a:srgbClr val="0070C0"/>
              </a:solidFill>
            </a:endParaRPr>
          </a:p>
          <a:p>
            <a:pPr algn="ctr"/>
            <a:r>
              <a:rPr lang="th-TH" sz="3600" b="1" dirty="0" smtClean="0">
                <a:solidFill>
                  <a:srgbClr val="0070C0"/>
                </a:solidFill>
              </a:rPr>
              <a:t>เป็น</a:t>
            </a:r>
            <a:r>
              <a:rPr lang="th-TH" sz="3600" b="1" dirty="0">
                <a:solidFill>
                  <a:srgbClr val="0070C0"/>
                </a:solidFill>
              </a:rPr>
              <a:t>เครื่องหมายว่าพระเมตตาคือจุดหมายที่เราต้องไปให้ถึง ซึ่งแน่นนอนว่าเรียกร้องการเสียสละและพลีกรรม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367123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996633"/>
                </a:solidFill>
              </a:rPr>
              <a:t>ขอให้การจาริกแสวงบุญของพวกท่านเป็นเครื่องกระตุ้นให้กลับใจ  อาศัยการก้าวข้ามประตูศักดิ์สิทธิ์ พวกเราจะได้พบพลังที่จะโอบรับพระเมตตาของพระเจ้า และอุทิศตนเป็นผู้มีเมตตาต่อผู้อื่น ดังที่พระบิดาเจ้าทรงมีต่อเรา</a:t>
            </a:r>
            <a:endParaRPr lang="en-US" sz="36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9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01งานพ่อเชษฐ์ที่แสงธรรม\ปีศักดิ์สิทธิ์แห่งเมตตาธรรม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54096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9550" y="6093296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cs typeface="+mj-cs"/>
              </a:rPr>
              <a:t>ภาพจาก </a:t>
            </a:r>
            <a:r>
              <a:rPr lang="en-US" sz="2000" dirty="0" smtClean="0">
                <a:cs typeface="+mj-cs"/>
              </a:rPr>
              <a:t>pope report</a:t>
            </a:r>
            <a:endParaRPr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81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549275"/>
            <a:ext cx="61436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การ</a:t>
            </a: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จาริกแสวงบุญ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(14)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760" y="2060848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h-TH" sz="4000" b="1" dirty="0">
                <a:solidFill>
                  <a:srgbClr val="000099"/>
                </a:solidFill>
                <a:cs typeface="+mj-cs"/>
              </a:rPr>
              <a:t>ในภาคปฏิบัติ พระเยซูคริสต์ทรงแสดงให้เราเห็นขั้นตอนการจาริกแสวงบุญ เพื่อบรรลุเป้าหมาย คือ </a:t>
            </a:r>
            <a:r>
              <a:rPr lang="en-US" sz="4000" dirty="0">
                <a:solidFill>
                  <a:srgbClr val="000099"/>
                </a:solidFill>
                <a:cs typeface="+mj-cs"/>
              </a:rPr>
              <a:t>“</a:t>
            </a:r>
            <a:r>
              <a:rPr lang="th-TH" sz="4000" b="1" i="1" dirty="0">
                <a:solidFill>
                  <a:srgbClr val="000099"/>
                </a:solidFill>
                <a:cs typeface="+mj-cs"/>
              </a:rPr>
              <a:t>อย่าตัดสินเขา</a:t>
            </a:r>
            <a:r>
              <a:rPr lang="th-TH" sz="4000" dirty="0">
                <a:solidFill>
                  <a:srgbClr val="000099"/>
                </a:solidFill>
                <a:cs typeface="+mj-cs"/>
              </a:rPr>
              <a:t> แล้วพระเจ้าจะไม่ทรงตัดสินท่าน  </a:t>
            </a:r>
            <a:r>
              <a:rPr lang="th-TH" sz="4000" b="1" i="1" dirty="0">
                <a:solidFill>
                  <a:srgbClr val="000099"/>
                </a:solidFill>
                <a:cs typeface="+mj-cs"/>
              </a:rPr>
              <a:t>อย่ากล่าวโทษเขา</a:t>
            </a:r>
            <a:r>
              <a:rPr lang="th-TH" sz="4000" dirty="0">
                <a:solidFill>
                  <a:srgbClr val="000099"/>
                </a:solidFill>
                <a:cs typeface="+mj-cs"/>
              </a:rPr>
              <a:t> แล้วพระเจ้าจะไม่ทรงกล่าวโทษท่าน  </a:t>
            </a:r>
            <a:r>
              <a:rPr lang="th-TH" sz="4000" b="1" i="1" dirty="0">
                <a:solidFill>
                  <a:srgbClr val="000099"/>
                </a:solidFill>
                <a:cs typeface="+mj-cs"/>
              </a:rPr>
              <a:t>จงให้อภัยเขา</a:t>
            </a:r>
            <a:r>
              <a:rPr lang="th-TH" sz="4000" dirty="0">
                <a:solidFill>
                  <a:srgbClr val="000099"/>
                </a:solidFill>
                <a:cs typeface="+mj-cs"/>
              </a:rPr>
              <a:t> แล้วพระเจ้าจะทรงให้อภัยท่าน  </a:t>
            </a:r>
            <a:r>
              <a:rPr lang="th-TH" sz="4000" b="1" i="1" dirty="0">
                <a:solidFill>
                  <a:srgbClr val="000099"/>
                </a:solidFill>
                <a:cs typeface="+mj-cs"/>
              </a:rPr>
              <a:t>จงให้</a:t>
            </a:r>
            <a:r>
              <a:rPr lang="th-TH" sz="4000" dirty="0">
                <a:solidFill>
                  <a:srgbClr val="000099"/>
                </a:solidFill>
                <a:cs typeface="+mj-cs"/>
              </a:rPr>
              <a:t> แล้วพระเจ้าจะประทานแก่ท่าน </a:t>
            </a:r>
            <a:r>
              <a:rPr lang="th-TH" sz="4000" dirty="0" smtClean="0">
                <a:solidFill>
                  <a:srgbClr val="000099"/>
                </a:solidFill>
                <a:cs typeface="+mj-cs"/>
              </a:rPr>
              <a:t>...</a:t>
            </a:r>
            <a:r>
              <a:rPr lang="en-US" sz="4000" dirty="0" smtClean="0">
                <a:solidFill>
                  <a:srgbClr val="000099"/>
                </a:solidFill>
                <a:cs typeface="+mj-cs"/>
              </a:rPr>
              <a:t>” </a:t>
            </a:r>
            <a:endParaRPr lang="th-TH" sz="4000" dirty="0" smtClean="0">
              <a:solidFill>
                <a:srgbClr val="000099"/>
              </a:solidFill>
              <a:cs typeface="+mj-cs"/>
            </a:endParaRPr>
          </a:p>
          <a:p>
            <a:pPr lvl="0" algn="r"/>
            <a:r>
              <a:rPr lang="th-TH" sz="4000" b="1" dirty="0" smtClean="0">
                <a:solidFill>
                  <a:srgbClr val="000099"/>
                </a:solidFill>
                <a:cs typeface="+mj-cs"/>
              </a:rPr>
              <a:t>(ลก </a:t>
            </a:r>
            <a:r>
              <a:rPr lang="th-TH" sz="4000" b="1" dirty="0">
                <a:solidFill>
                  <a:srgbClr val="000099"/>
                </a:solidFill>
                <a:cs typeface="+mj-cs"/>
              </a:rPr>
              <a:t>6:37-38)  </a:t>
            </a:r>
            <a:endParaRPr lang="en-US" sz="4000" b="1" dirty="0">
              <a:solidFill>
                <a:srgbClr val="000099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64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43875" y="5715000"/>
            <a:ext cx="571500" cy="5476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0" dirty="0" smtClean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9275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>
                <a:solidFill>
                  <a:srgbClr val="D9F40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549275"/>
            <a:ext cx="61436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การจาริกแสวงบุญ(14)</a:t>
            </a:r>
          </a:p>
        </p:txBody>
      </p:sp>
      <p:pic>
        <p:nvPicPr>
          <p:cNvPr id="2050" name="Picture 2" descr="D:\01งานพ่อเชษฐ์ที่แสงธรรม\ปีศักดิ์สิทธิ์แห่งเมตตาธรรม\143083255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43" y="216723"/>
            <a:ext cx="12382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350" y="1955719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ข้อเสนอ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932191"/>
            <a:ext cx="5476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996633"/>
                </a:solidFill>
              </a:rPr>
              <a:t>1. การจัดทำหนังสือคู่มือปีศักดิ์สิทธิ์</a:t>
            </a:r>
            <a:endParaRPr lang="en-US" sz="4400" b="1" dirty="0">
              <a:solidFill>
                <a:srgbClr val="9966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416" y="3915419"/>
            <a:ext cx="679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400" b="1" dirty="0" smtClean="0"/>
              <a:t>2. การจัดทำหนังสือคู่มือการแสวงบุญ</a:t>
            </a:r>
            <a:endParaRPr lang="en-US" sz="4400" b="1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4920" y="4851156"/>
            <a:ext cx="4140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Angsana New" panose="02020603050405020304" pitchFamily="18" charset="-34"/>
              </a:rPr>
              <a:t>3. </a:t>
            </a:r>
            <a:r>
              <a:rPr lang="th-TH" sz="4400" b="1" dirty="0" smtClean="0">
                <a:solidFill>
                  <a:srgbClr val="0070C0"/>
                </a:solidFill>
                <a:latin typeface="Angsana New" panose="02020603050405020304" pitchFamily="18" charset="-34"/>
              </a:rPr>
              <a:t>การจัดเส้นทางแสวงบุญ</a:t>
            </a:r>
            <a:endParaRPr lang="th-TH" sz="4400" b="1" dirty="0">
              <a:solidFill>
                <a:srgbClr val="0070C0"/>
              </a:solidFill>
              <a:latin typeface="Angsana New" panose="02020603050405020304" pitchFamily="18" charset="-34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5623" y="5666764"/>
            <a:ext cx="6138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/>
              <a:t>4. การให้บริการแก่ผู้พิการและผู้เจ็บป่วย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6034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4295</TotalTime>
  <Words>1195</Words>
  <Application>Microsoft Office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Angsana New</vt:lpstr>
      <vt:lpstr>Arial</vt:lpstr>
      <vt:lpstr>Calibri</vt:lpstr>
      <vt:lpstr>Century Schoolbook</vt:lpstr>
      <vt:lpstr>Cordia New</vt:lpstr>
      <vt:lpstr>KodchiangUPC</vt:lpstr>
      <vt:lpstr>Wingdings</vt:lpstr>
      <vt:lpstr>Wingdings 2</vt:lpstr>
      <vt:lpstr>Oriel</vt:lpstr>
      <vt:lpstr>ข้อเสนอการจัดพิธีกรรม ในปีศักดิ์สิทธิ์แห่งเมตตาธรรม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God bless you.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 SC 102-111</dc:title>
  <dc:creator>Anucha</dc:creator>
  <cp:lastModifiedBy>นาทลดา จิตอำไพ</cp:lastModifiedBy>
  <cp:revision>419</cp:revision>
  <cp:lastPrinted>2015-09-16T00:21:15Z</cp:lastPrinted>
  <dcterms:created xsi:type="dcterms:W3CDTF">2007-10-31T03:39:54Z</dcterms:created>
  <dcterms:modified xsi:type="dcterms:W3CDTF">2015-12-09T06:25:14Z</dcterms:modified>
</cp:coreProperties>
</file>